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73" r:id="rId3"/>
    <p:sldId id="274" r:id="rId4"/>
    <p:sldId id="275" r:id="rId5"/>
    <p:sldId id="280" r:id="rId6"/>
    <p:sldId id="277" r:id="rId7"/>
    <p:sldId id="286" r:id="rId8"/>
    <p:sldId id="276" r:id="rId9"/>
    <p:sldId id="281" r:id="rId10"/>
    <p:sldId id="290" r:id="rId11"/>
    <p:sldId id="279" r:id="rId12"/>
    <p:sldId id="282" r:id="rId13"/>
    <p:sldId id="296" r:id="rId14"/>
    <p:sldId id="257" r:id="rId15"/>
    <p:sldId id="260" r:id="rId16"/>
    <p:sldId id="261" r:id="rId17"/>
    <p:sldId id="264" r:id="rId18"/>
    <p:sldId id="265" r:id="rId19"/>
    <p:sldId id="268" r:id="rId20"/>
    <p:sldId id="269" r:id="rId21"/>
    <p:sldId id="272" r:id="rId22"/>
    <p:sldId id="270" r:id="rId23"/>
    <p:sldId id="291" r:id="rId24"/>
    <p:sldId id="287" r:id="rId25"/>
    <p:sldId id="294" r:id="rId26"/>
    <p:sldId id="293" r:id="rId27"/>
    <p:sldId id="29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7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9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7205-B1CB-40F3-9F2A-1F5B365DD6B0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3B011-374D-4E37-9EAD-6191A5C5A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AA00C-8FCE-44FD-833C-D09BA4FEE7A2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85128-2D76-4068-8369-60E4F8915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85128-2D76-4068-8369-60E4F8915D9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ângulo de cantos arredondados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ângulo de cantos arredondados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DB28-0324-4647-92F3-140F5FE93FE6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18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1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8A01E1-E215-4333-8288-74A351512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5510-C4FC-46F3-B085-9D8C45094A60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094A-8CF0-4DEC-A008-46DEA38685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1E8D-BA24-4A98-BE3A-35D03F3C54BA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36B6-46F6-4F48-8BA5-1702DEC33B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EE2A-F7ED-4C14-A133-34003A5C2082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8DB5-9ED1-4447-BF3E-719E4AA298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F8A276-C50A-4269-9A4B-98D265CB39EF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5FFA48-A8A1-492D-B0F8-BB5E8CB96B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9156-D3F3-4455-9C31-670F82B9E18D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C1AC-7129-4C1A-BA70-64AFE81DFF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8424-8FF5-4384-BD31-C9AD667F1945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F04C-8A06-4BF2-BC90-0F585E355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C2DC-8CBF-4378-A549-BE0C3D97FC2E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958B-DF4A-4AE3-BA32-C6B1B5FC0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2DFE-047E-4ACE-9B5D-0518101145E2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6C8E-E2C6-48E4-8A0B-E9BC699630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4178-F7FA-40D1-903E-CDB767BF6682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066C-9E6C-463E-B036-3ABC4C252D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66F8-7EC5-4AF1-A3C8-B898E6F2D780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604B-6BBF-47E4-887D-922FE60661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3BDC-E418-479D-966A-B77F94C324B9}" type="datetimeFigureOut">
              <a:rPr lang="pt-BR" smtClean="0"/>
              <a:pPr/>
              <a:t>15/10/2016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650-B0E9-45A0-B0B5-2B6BF64520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4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922FE-AA7C-48CE-8C13-A30854C5E29D}" type="datetime1">
              <a:rPr lang="pt-BR"/>
              <a:pPr>
                <a:defRPr/>
              </a:pPr>
              <a:t>15/10/2016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PROFESSOR LEANDRO CARRARI</a:t>
            </a: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E2C2D-4481-405E-B991-519509BF0A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-468560" y="980728"/>
            <a:ext cx="9144000" cy="2500313"/>
          </a:xfrm>
        </p:spPr>
        <p:txBody>
          <a:bodyPr/>
          <a:lstStyle/>
          <a:p>
            <a:pPr algn="r" eaLnBrk="1" hangingPunct="1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Programa Urna Eletrônica: Deixando as eleições mais interativas</a:t>
            </a:r>
            <a:br>
              <a:rPr lang="pt-BR" dirty="0" smtClean="0"/>
            </a:br>
            <a:endParaRPr lang="pt-BR" dirty="0" smtClean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107504" y="4857750"/>
            <a:ext cx="8856984" cy="875506"/>
          </a:xfrm>
        </p:spPr>
        <p:txBody>
          <a:bodyPr/>
          <a:lstStyle/>
          <a:p>
            <a:pPr marL="63500" algn="ctr" eaLnBrk="1" hangingPunct="1"/>
            <a:r>
              <a:rPr lang="pt-BR" sz="3600" dirty="0" err="1" smtClean="0">
                <a:solidFill>
                  <a:schemeClr val="tx1"/>
                </a:solidFill>
              </a:rPr>
              <a:t>E.M.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dirty="0" err="1" smtClean="0">
                <a:solidFill>
                  <a:schemeClr val="tx1"/>
                </a:solidFill>
              </a:rPr>
              <a:t>Therezinha</a:t>
            </a:r>
            <a:r>
              <a:rPr lang="pt-BR" sz="3600" dirty="0" smtClean="0">
                <a:solidFill>
                  <a:schemeClr val="tx1"/>
                </a:solidFill>
              </a:rPr>
              <a:t> de Jesus Pereira da Silva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84176"/>
          </a:xfrm>
        </p:spPr>
        <p:txBody>
          <a:bodyPr/>
          <a:lstStyle/>
          <a:p>
            <a:pPr algn="just"/>
            <a:r>
              <a:rPr lang="pt-BR" dirty="0" smtClean="0"/>
              <a:t>Software: “APERTA </a:t>
            </a:r>
            <a:r>
              <a:rPr lang="pt-BR" dirty="0" smtClean="0"/>
              <a:t>QUEM” URNA ELETRÔNICA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3243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“Aperta quem” urna eletrônica educativa para </a:t>
            </a:r>
            <a:r>
              <a:rPr lang="pt-BR" sz="3600" dirty="0" smtClean="0">
                <a:solidFill>
                  <a:srgbClr val="C00000"/>
                </a:solidFill>
              </a:rPr>
              <a:t>Windows.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 Realiza simulações de </a:t>
            </a:r>
            <a:r>
              <a:rPr lang="pt-BR" sz="3600" dirty="0" smtClean="0"/>
              <a:t>eleições </a:t>
            </a:r>
            <a:r>
              <a:rPr lang="pt-BR" sz="3600" dirty="0" smtClean="0"/>
              <a:t>em poucos minutos.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640960" cy="42484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Os candidatos são apresentados na tela com seus respectivos nomes e números; 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Os eleitores contam com a alternativa de votar em Branco ou Nulo e com as opções “Corrige” e “Confirma”;</a:t>
            </a:r>
          </a:p>
          <a:p>
            <a:pPr algn="just"/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8640960" cy="42484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Ao final da votação, a urna emitirá um sinal sonoro e a palavra “FIM”;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Emissão do relatório em PDF.</a:t>
            </a:r>
            <a:endParaRPr lang="pt-BR" sz="3600" dirty="0" smtClean="0"/>
          </a:p>
          <a:p>
            <a:pPr algn="just"/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856984" cy="1323439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Nestas eleições a tecnologia é uma ótima aliada do voto consciente</a:t>
            </a:r>
            <a:endParaRPr lang="pt-BR" sz="4000" dirty="0"/>
          </a:p>
        </p:txBody>
      </p:sp>
      <p:pic>
        <p:nvPicPr>
          <p:cNvPr id="11" name="Espaço Reservado para Conteúdo 10" descr="imc3a7e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5400600" cy="3650931"/>
          </a:xfrm>
          <a:noFill/>
          <a:ln w="76200">
            <a:solidFill>
              <a:srgbClr val="0070C0"/>
            </a:solidFill>
          </a:ln>
        </p:spPr>
      </p:pic>
      <p:sp>
        <p:nvSpPr>
          <p:cNvPr id="12" name="Texto explicativo em seta para baixo 11"/>
          <p:cNvSpPr/>
          <p:nvPr/>
        </p:nvSpPr>
        <p:spPr>
          <a:xfrm>
            <a:off x="5292080" y="1700808"/>
            <a:ext cx="331236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RÁPIDA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 explicativo em seta para baixo 13"/>
          <p:cNvSpPr/>
          <p:nvPr/>
        </p:nvSpPr>
        <p:spPr>
          <a:xfrm>
            <a:off x="971600" y="1700808"/>
            <a:ext cx="331236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TRANSPARENTE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0160418_095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372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392488" cy="1143000"/>
          </a:xfrm>
          <a:ln>
            <a:noFill/>
            <a:prstDash val="lgDashDotDot"/>
          </a:ln>
        </p:spPr>
        <p:txBody>
          <a:bodyPr/>
          <a:lstStyle/>
          <a:p>
            <a:r>
              <a:rPr lang="pt-BR" b="1" dirty="0" smtClean="0"/>
              <a:t>Mesários</a:t>
            </a:r>
            <a:endParaRPr lang="pt-BR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20160418_095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245868" cy="446449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 descr="20160506_0840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247455" cy="446449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0160506_083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5472608" cy="300379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 descr="20160506_084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6632"/>
            <a:ext cx="5508104" cy="325325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60418_105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96470" cy="566809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60418_095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6696744" cy="3766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20160418_095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56992"/>
            <a:ext cx="5967983" cy="3356991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:\ELEIÇÃO 4ºANO 2016\20160418_104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8613576"/>
            <a:ext cx="5851609" cy="15829856"/>
          </a:xfrm>
          <a:prstGeom prst="rect">
            <a:avLst/>
          </a:prstGeom>
          <a:noFill/>
        </p:spPr>
      </p:pic>
      <p:pic>
        <p:nvPicPr>
          <p:cNvPr id="7" name="Imagem 6" descr="20160418_104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0649"/>
            <a:ext cx="3888432" cy="640871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 descr="20160418_104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3816424" cy="640871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71767" cy="1152128"/>
          </a:xfrm>
        </p:spPr>
        <p:txBody>
          <a:bodyPr/>
          <a:lstStyle/>
          <a:p>
            <a:pPr eaLnBrk="1" hangingPunct="1"/>
            <a:r>
              <a:rPr lang="pt-BR" b="1" dirty="0" smtClean="0"/>
              <a:t>Identificação</a:t>
            </a:r>
            <a:r>
              <a:rPr lang="pt-BR" dirty="0" smtClean="0"/>
              <a:t>: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544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3600" dirty="0" smtClean="0"/>
              <a:t>Orientadora Tecnológica</a:t>
            </a:r>
            <a:r>
              <a:rPr lang="pt-BR" sz="3600" i="1" dirty="0" smtClean="0"/>
              <a:t>: </a:t>
            </a:r>
            <a:r>
              <a:rPr lang="pt-BR" sz="3600" dirty="0" smtClean="0"/>
              <a:t>Evanilda Pintor</a:t>
            </a:r>
          </a:p>
          <a:p>
            <a:pPr eaLnBrk="1" hangingPunct="1">
              <a:lnSpc>
                <a:spcPct val="150000"/>
              </a:lnSpc>
            </a:pPr>
            <a:r>
              <a:rPr lang="pt-BR" sz="3600" dirty="0" smtClean="0"/>
              <a:t>Público</a:t>
            </a:r>
            <a:r>
              <a:rPr lang="pt-BR" sz="3600" i="1" dirty="0" smtClean="0"/>
              <a:t>: </a:t>
            </a:r>
            <a:r>
              <a:rPr lang="pt-BR" sz="3600" dirty="0" smtClean="0"/>
              <a:t>4º ano do Ensino Fundamental</a:t>
            </a:r>
          </a:p>
          <a:p>
            <a:pPr eaLnBrk="1" hangingPunct="1">
              <a:lnSpc>
                <a:spcPct val="150000"/>
              </a:lnSpc>
            </a:pPr>
            <a:r>
              <a:rPr lang="pt-BR" sz="3600" dirty="0" smtClean="0"/>
              <a:t>Número de Alunos: </a:t>
            </a:r>
            <a:r>
              <a:rPr lang="pt-BR" sz="3600" i="1" dirty="0" smtClean="0"/>
              <a:t>70</a:t>
            </a:r>
          </a:p>
          <a:p>
            <a:pPr eaLnBrk="1" hangingPunct="1">
              <a:lnSpc>
                <a:spcPct val="150000"/>
              </a:lnSpc>
              <a:buNone/>
            </a:pPr>
            <a:endParaRPr lang="pt-BR" dirty="0" smtClean="0"/>
          </a:p>
          <a:p>
            <a:pPr eaLnBrk="1" hangingPunct="1">
              <a:lnSpc>
                <a:spcPct val="150000"/>
              </a:lnSpc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60418_094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8784976" cy="590465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60418_100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848872" cy="316835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 descr="20160418_10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7860136" cy="3071215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/>
              <a:t>E saiu o resultado...</a:t>
            </a:r>
            <a:endParaRPr lang="pt-BR" dirty="0"/>
          </a:p>
        </p:txBody>
      </p:sp>
      <p:pic>
        <p:nvPicPr>
          <p:cNvPr id="4" name="Espaço Reservado para Conteúdo 3" descr="dsc03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40960" cy="561662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76493975709_scrapee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08912" cy="54680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Interpretação de dados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Entrega dos Certificados</a:t>
            </a:r>
            <a:endParaRPr lang="pt-BR" b="1" dirty="0"/>
          </a:p>
        </p:txBody>
      </p:sp>
      <p:pic>
        <p:nvPicPr>
          <p:cNvPr id="5" name="Espaço Reservado para Conteúdo 4" descr="11110979_875329965872572_419865846567586753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038600" cy="345638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Espaço Reservado para Conteúdo 5" descr="11377092_875329959205906_515932863894688898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2856"/>
            <a:ext cx="4038600" cy="3456383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MG-20150428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7023" y="273050"/>
            <a:ext cx="3541361" cy="610827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7544" y="1772817"/>
            <a:ext cx="3008313" cy="273630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Eleição para o Conselho Escolar em 2015 usando o </a:t>
            </a:r>
            <a:r>
              <a:rPr lang="pt-BR" sz="3200" dirty="0" smtClean="0"/>
              <a:t>software: </a:t>
            </a:r>
            <a:r>
              <a:rPr lang="pt-BR" sz="3200" dirty="0" smtClean="0"/>
              <a:t>“Aperta Quem</a:t>
            </a:r>
            <a:r>
              <a:rPr lang="pt-BR" sz="3200" dirty="0" smtClean="0"/>
              <a:t>”.</a:t>
            </a:r>
            <a:endParaRPr lang="pt-B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8640960" cy="4440982"/>
          </a:xfrm>
          <a:ln>
            <a:noFill/>
          </a:ln>
        </p:spPr>
        <p:txBody>
          <a:bodyPr/>
          <a:lstStyle/>
          <a:p>
            <a:r>
              <a:rPr lang="pt-BR" dirty="0" smtClean="0"/>
              <a:t>Disponível em:</a:t>
            </a:r>
          </a:p>
          <a:p>
            <a:pPr>
              <a:buNone/>
            </a:pPr>
            <a:r>
              <a:rPr lang="pt-BR" sz="2500" dirty="0" smtClean="0"/>
              <a:t>   http://apertaqual.org/apertaquem/</a:t>
            </a:r>
          </a:p>
          <a:p>
            <a:pPr>
              <a:buNone/>
            </a:pPr>
            <a:endParaRPr lang="pt-BR" dirty="0" smtClean="0"/>
          </a:p>
          <a:p>
            <a:r>
              <a:rPr lang="en-US" dirty="0" smtClean="0"/>
              <a:t>Disponível </a:t>
            </a:r>
            <a:r>
              <a:rPr lang="en-US" dirty="0" err="1" smtClean="0"/>
              <a:t>em</a:t>
            </a:r>
            <a:r>
              <a:rPr lang="en-US" dirty="0" smtClean="0"/>
              <a:t>: </a:t>
            </a:r>
            <a:r>
              <a:rPr lang="en-US" sz="2500" dirty="0" smtClean="0"/>
              <a:t>http://</a:t>
            </a:r>
            <a:r>
              <a:rPr lang="en-US" sz="2500" dirty="0" smtClean="0"/>
              <a:t>revistaguiafundamental.uol.com.br/professores-atividades/77/imprime184423.asp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Vida </a:t>
            </a:r>
            <a:r>
              <a:rPr lang="en-US" dirty="0" smtClean="0"/>
              <a:t>de </a:t>
            </a:r>
            <a:r>
              <a:rPr lang="en-US" dirty="0" err="1" smtClean="0"/>
              <a:t>Inseto</a:t>
            </a:r>
            <a:r>
              <a:rPr lang="en-US" dirty="0" smtClean="0"/>
              <a:t>. Walt Disney Pictures, 1998.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t-BR" dirty="0" smtClean="0"/>
          </a:p>
          <a:p>
            <a:pPr>
              <a:buNone/>
            </a:pPr>
            <a:r>
              <a:rPr lang="pt-BR" i="1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pt-BR" b="1" dirty="0" smtClean="0"/>
              <a:t>Eleição Democrática para: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792088"/>
          </a:xfrm>
        </p:spPr>
        <p:txBody>
          <a:bodyPr/>
          <a:lstStyle/>
          <a:p>
            <a:r>
              <a:rPr lang="pt-BR" sz="3600" dirty="0" smtClean="0"/>
              <a:t>Representantes de Turmas - 2016</a:t>
            </a:r>
          </a:p>
        </p:txBody>
      </p:sp>
      <p:pic>
        <p:nvPicPr>
          <p:cNvPr id="4" name="Imagem 3" descr="conheci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8640960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93610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Justificativa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435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sz="4000" dirty="0" smtClean="0"/>
              <a:t>  Em </a:t>
            </a:r>
            <a:r>
              <a:rPr lang="pt-BR" sz="4000" dirty="0" smtClean="0"/>
              <a:t>ano de eleições é </a:t>
            </a:r>
            <a:r>
              <a:rPr lang="pt-BR" sz="4000" dirty="0" smtClean="0"/>
              <a:t>importante que </a:t>
            </a:r>
            <a:r>
              <a:rPr lang="pt-BR" sz="4000" dirty="0" smtClean="0"/>
              <a:t>os alunos conheçam o significado da democracia e percebam a importância do voto consciente.</a:t>
            </a:r>
          </a:p>
          <a:p>
            <a:pPr algn="just">
              <a:lnSpc>
                <a:spcPct val="150000"/>
              </a:lnSpc>
            </a:pPr>
            <a:endParaRPr lang="pt-BR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908720"/>
            <a:ext cx="8208912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O projeto foi elaborado a fim de suprir as necessidades de desenvolver um trabalho democrático no ambiente escolar, principalmente envolver os alunos nas discussões e decisões coletivas de gestão participativa.</a:t>
            </a:r>
          </a:p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1520" y="692696"/>
            <a:ext cx="2808312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Processo Participativo</a:t>
            </a:r>
          </a:p>
          <a:p>
            <a:pPr algn="ctr"/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275856" y="1844824"/>
            <a:ext cx="3096344" cy="9184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DEMOCR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ACIA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732240" y="2708920"/>
            <a:ext cx="1944216" cy="708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VOTO</a:t>
            </a:r>
          </a:p>
          <a:p>
            <a:pPr algn="ctr"/>
            <a:endParaRPr lang="pt-BR" dirty="0"/>
          </a:p>
        </p:txBody>
      </p:sp>
      <p:sp>
        <p:nvSpPr>
          <p:cNvPr id="5" name="Seta dobrada 4"/>
          <p:cNvSpPr/>
          <p:nvPr/>
        </p:nvSpPr>
        <p:spPr>
          <a:xfrm rot="3302104">
            <a:off x="3120551" y="1075945"/>
            <a:ext cx="1022823" cy="505297"/>
          </a:xfrm>
          <a:prstGeom prst="bentArrow">
            <a:avLst>
              <a:gd name="adj1" fmla="val 36695"/>
              <a:gd name="adj2" fmla="val 25000"/>
              <a:gd name="adj3" fmla="val 29735"/>
              <a:gd name="adj4" fmla="val 85724"/>
            </a:avLst>
          </a:prstGeom>
          <a:solidFill>
            <a:schemeClr val="accent2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dobrada 5"/>
          <p:cNvSpPr/>
          <p:nvPr/>
        </p:nvSpPr>
        <p:spPr>
          <a:xfrm rot="3302104">
            <a:off x="6432921" y="1868032"/>
            <a:ext cx="1022823" cy="505297"/>
          </a:xfrm>
          <a:prstGeom prst="bentArrow">
            <a:avLst>
              <a:gd name="adj1" fmla="val 36695"/>
              <a:gd name="adj2" fmla="val 25000"/>
              <a:gd name="adj3" fmla="val 29735"/>
              <a:gd name="adj4" fmla="val 85724"/>
            </a:avLst>
          </a:prstGeom>
          <a:solidFill>
            <a:schemeClr val="accent2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 descr="voto-consci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17032"/>
            <a:ext cx="3384376" cy="2825954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3344582">
            <a:off x="6114090" y="3391492"/>
            <a:ext cx="452798" cy="135732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pt-BR" b="1" dirty="0" smtClean="0"/>
              <a:t>Objetivos</a:t>
            </a:r>
            <a:r>
              <a:rPr lang="pt-BR" dirty="0" smtClean="0"/>
              <a:t>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2592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4000" dirty="0" smtClean="0"/>
              <a:t>Desenvolver o espírito crítico e a cidadania do educando, através </a:t>
            </a:r>
            <a:r>
              <a:rPr lang="pt-BR" sz="4000" dirty="0" smtClean="0"/>
              <a:t>da </a:t>
            </a:r>
            <a:r>
              <a:rPr lang="pt-BR" sz="4000" dirty="0" smtClean="0"/>
              <a:t>simulação de uma eleição</a:t>
            </a:r>
            <a:r>
              <a:rPr lang="pt-BR" sz="4000" dirty="0" smtClean="0"/>
              <a:t>; </a:t>
            </a:r>
            <a:endParaRPr lang="pt-BR" sz="4000" dirty="0" smtClean="0"/>
          </a:p>
          <a:p>
            <a:pPr algn="just">
              <a:lnSpc>
                <a:spcPct val="150000"/>
              </a:lnSpc>
            </a:pPr>
            <a:r>
              <a:rPr lang="pt-BR" sz="4000" dirty="0" smtClean="0"/>
              <a:t>Eleger um representante de </a:t>
            </a:r>
            <a:r>
              <a:rPr lang="pt-BR" sz="4000" dirty="0" smtClean="0"/>
              <a:t>turma.</a:t>
            </a:r>
            <a:endParaRPr lang="pt-BR" sz="4000" dirty="0" smtClean="0"/>
          </a:p>
          <a:p>
            <a:pPr algn="just">
              <a:lnSpc>
                <a:spcPct val="150000"/>
              </a:lnSpc>
            </a:pPr>
            <a:endParaRPr lang="pt-B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8965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Conversas informais sobre eleições;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Apresentações de vídeos sobre o assunto;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Escolha dos candidatos feita pelos próprios alunos</a:t>
            </a:r>
            <a:r>
              <a:rPr lang="pt-BR" sz="3600" dirty="0" smtClean="0"/>
              <a:t>; </a:t>
            </a:r>
            <a:endParaRPr lang="pt-BR" sz="3600" dirty="0" smtClean="0"/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Cadastramento com fotos, nomes e números;</a:t>
            </a:r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67544" y="476672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Metodologia/Procedimentos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b="1" dirty="0" smtClean="0"/>
              <a:t>Metodologia/Procedimentos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965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Desenvolver o processo de eleição;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Impressão e exposição dos resultados em </a:t>
            </a:r>
            <a:r>
              <a:rPr lang="pt-BR" sz="3600" dirty="0" smtClean="0"/>
              <a:t>mural;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Construção e análise de tabela e gráfico com o resultado</a:t>
            </a:r>
            <a:r>
              <a:rPr lang="pt-BR" sz="3600" dirty="0" smtClean="0"/>
              <a:t>; </a:t>
            </a:r>
            <a:endParaRPr lang="pt-BR" sz="3600" dirty="0" smtClean="0"/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Posse e entrega dos certificados.</a:t>
            </a:r>
          </a:p>
          <a:p>
            <a:pPr algn="just">
              <a:lnSpc>
                <a:spcPct val="150000"/>
              </a:lnSpc>
              <a:buNone/>
            </a:pPr>
            <a:endParaRPr lang="pt-BR" sz="3200" dirty="0" smtClean="0"/>
          </a:p>
          <a:p>
            <a:pPr algn="just">
              <a:lnSpc>
                <a:spcPct val="150000"/>
              </a:lnSpc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337</Words>
  <Application>Microsoft Office PowerPoint</Application>
  <PresentationFormat>Apresentação na tela (4:3)</PresentationFormat>
  <Paragraphs>61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Urbano</vt:lpstr>
      <vt:lpstr>   Programa Urna Eletrônica: Deixando as eleições mais interativas </vt:lpstr>
      <vt:lpstr>Identificação:</vt:lpstr>
      <vt:lpstr>Eleição Democrática para:</vt:lpstr>
      <vt:lpstr> Justificativa:</vt:lpstr>
      <vt:lpstr>Slide 5</vt:lpstr>
      <vt:lpstr>Slide 6</vt:lpstr>
      <vt:lpstr>Objetivos: </vt:lpstr>
      <vt:lpstr>Slide 8</vt:lpstr>
      <vt:lpstr>Metodologia/Procedimentos:</vt:lpstr>
      <vt:lpstr>Software: “APERTA QUEM” URNA ELETRÔNICA</vt:lpstr>
      <vt:lpstr>Slide 11</vt:lpstr>
      <vt:lpstr>Slide 12</vt:lpstr>
      <vt:lpstr>Slide 13</vt:lpstr>
      <vt:lpstr>Slide 14</vt:lpstr>
      <vt:lpstr>Mesários</vt:lpstr>
      <vt:lpstr>Slide 16</vt:lpstr>
      <vt:lpstr>Slide 17</vt:lpstr>
      <vt:lpstr>Slide 18</vt:lpstr>
      <vt:lpstr>Slide 19</vt:lpstr>
      <vt:lpstr>Slide 20</vt:lpstr>
      <vt:lpstr>Slide 21</vt:lpstr>
      <vt:lpstr>E saiu o resultado...</vt:lpstr>
      <vt:lpstr>Interpretação de dados</vt:lpstr>
      <vt:lpstr>Entrega dos Certificados</vt:lpstr>
      <vt:lpstr>Slide 25</vt:lpstr>
      <vt:lpstr>Referências: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EVANILDA</cp:lastModifiedBy>
  <cp:revision>41</cp:revision>
  <dcterms:created xsi:type="dcterms:W3CDTF">2014-05-20T19:10:48Z</dcterms:created>
  <dcterms:modified xsi:type="dcterms:W3CDTF">2016-10-16T03:12:27Z</dcterms:modified>
</cp:coreProperties>
</file>