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307" r:id="rId5"/>
    <p:sldId id="301" r:id="rId6"/>
    <p:sldId id="272" r:id="rId7"/>
    <p:sldId id="273" r:id="rId8"/>
    <p:sldId id="303" r:id="rId9"/>
    <p:sldId id="302" r:id="rId10"/>
    <p:sldId id="304" r:id="rId11"/>
    <p:sldId id="260" r:id="rId12"/>
    <p:sldId id="264" r:id="rId13"/>
    <p:sldId id="265" r:id="rId14"/>
    <p:sldId id="274" r:id="rId15"/>
    <p:sldId id="285" r:id="rId16"/>
    <p:sldId id="286" r:id="rId17"/>
    <p:sldId id="288" r:id="rId18"/>
    <p:sldId id="293" r:id="rId19"/>
    <p:sldId id="306" r:id="rId20"/>
    <p:sldId id="261" r:id="rId21"/>
    <p:sldId id="291" r:id="rId22"/>
    <p:sldId id="294" r:id="rId23"/>
    <p:sldId id="299" r:id="rId24"/>
    <p:sldId id="298" r:id="rId25"/>
    <p:sldId id="289" r:id="rId26"/>
    <p:sldId id="287" r:id="rId27"/>
    <p:sldId id="295" r:id="rId28"/>
    <p:sldId id="300" r:id="rId29"/>
    <p:sldId id="305" r:id="rId30"/>
    <p:sldId id="281" r:id="rId31"/>
    <p:sldId id="282" r:id="rId32"/>
    <p:sldId id="284" r:id="rId33"/>
    <p:sldId id="296" r:id="rId34"/>
    <p:sldId id="297"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6B998-4D3D-4E2B-9FA6-A4868A4FB502}" type="datetimeFigureOut">
              <a:rPr lang="pt-BR" smtClean="0"/>
              <a:t>15/04/2018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BC530-31EE-42DB-8F7A-27DB90CBDB32}" type="slidenum">
              <a:rPr lang="pt-BR" smtClean="0"/>
              <a:t>‹nº›</a:t>
            </a:fld>
            <a:endParaRPr lang="pt-BR"/>
          </a:p>
        </p:txBody>
      </p:sp>
    </p:spTree>
    <p:extLst>
      <p:ext uri="{BB962C8B-B14F-4D97-AF65-F5344CB8AC3E}">
        <p14:creationId xmlns:p14="http://schemas.microsoft.com/office/powerpoint/2010/main" val="44319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B8BC530-31EE-42DB-8F7A-27DB90CBDB32}" type="slidenum">
              <a:rPr lang="pt-BR" smtClean="0"/>
              <a:t>3</a:t>
            </a:fld>
            <a:endParaRPr lang="pt-BR"/>
          </a:p>
        </p:txBody>
      </p:sp>
    </p:spTree>
    <p:extLst>
      <p:ext uri="{BB962C8B-B14F-4D97-AF65-F5344CB8AC3E}">
        <p14:creationId xmlns:p14="http://schemas.microsoft.com/office/powerpoint/2010/main" val="74930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B8BC530-31EE-42DB-8F7A-27DB90CBDB32}" type="slidenum">
              <a:rPr lang="pt-BR" smtClean="0"/>
              <a:t>33</a:t>
            </a:fld>
            <a:endParaRPr lang="pt-BR"/>
          </a:p>
        </p:txBody>
      </p:sp>
    </p:spTree>
    <p:extLst>
      <p:ext uri="{BB962C8B-B14F-4D97-AF65-F5344CB8AC3E}">
        <p14:creationId xmlns:p14="http://schemas.microsoft.com/office/powerpoint/2010/main" val="221058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0EE5BD8-B145-47C2-9DA4-337D49484A3A}" type="datetimeFigureOut">
              <a:rPr lang="pt-BR" smtClean="0"/>
              <a:t>15/04/2018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29016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EE5BD8-B145-47C2-9DA4-337D49484A3A}" type="datetimeFigureOut">
              <a:rPr lang="pt-BR" smtClean="0"/>
              <a:t>15/04/2018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80884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EE5BD8-B145-47C2-9DA4-337D49484A3A}" type="datetimeFigureOut">
              <a:rPr lang="pt-BR" smtClean="0"/>
              <a:t>15/04/2018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212061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EE5BD8-B145-47C2-9DA4-337D49484A3A}" type="datetimeFigureOut">
              <a:rPr lang="pt-BR" smtClean="0"/>
              <a:t>15/04/2018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86010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0EE5BD8-B145-47C2-9DA4-337D49484A3A}" type="datetimeFigureOut">
              <a:rPr lang="pt-BR" smtClean="0"/>
              <a:t>15/04/2018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332399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0EE5BD8-B145-47C2-9DA4-337D49484A3A}" type="datetimeFigureOut">
              <a:rPr lang="pt-BR" smtClean="0"/>
              <a:t>15/04/2018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275152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0EE5BD8-B145-47C2-9DA4-337D49484A3A}" type="datetimeFigureOut">
              <a:rPr lang="pt-BR" smtClean="0"/>
              <a:t>15/04/2018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31247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0EE5BD8-B145-47C2-9DA4-337D49484A3A}" type="datetimeFigureOut">
              <a:rPr lang="pt-BR" smtClean="0"/>
              <a:t>15/04/2018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90648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EE5BD8-B145-47C2-9DA4-337D49484A3A}" type="datetimeFigureOut">
              <a:rPr lang="pt-BR" smtClean="0"/>
              <a:t>15/04/2018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212871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0EE5BD8-B145-47C2-9DA4-337D49484A3A}" type="datetimeFigureOut">
              <a:rPr lang="pt-BR" smtClean="0"/>
              <a:t>15/04/2018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424999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0EE5BD8-B145-47C2-9DA4-337D49484A3A}" type="datetimeFigureOut">
              <a:rPr lang="pt-BR" smtClean="0"/>
              <a:t>15/04/2018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80D1E1-4B62-478C-8CF8-39FF7ADEF5B4}" type="slidenum">
              <a:rPr lang="pt-BR" smtClean="0"/>
              <a:t>‹nº›</a:t>
            </a:fld>
            <a:endParaRPr lang="pt-BR"/>
          </a:p>
        </p:txBody>
      </p:sp>
    </p:spTree>
    <p:extLst>
      <p:ext uri="{BB962C8B-B14F-4D97-AF65-F5344CB8AC3E}">
        <p14:creationId xmlns:p14="http://schemas.microsoft.com/office/powerpoint/2010/main" val="380109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E5BD8-B145-47C2-9DA4-337D49484A3A}" type="datetimeFigureOut">
              <a:rPr lang="pt-BR" smtClean="0"/>
              <a:t>15/04/2018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0D1E1-4B62-478C-8CF8-39FF7ADEF5B4}" type="slidenum">
              <a:rPr lang="pt-BR" smtClean="0"/>
              <a:t>‹nº›</a:t>
            </a:fld>
            <a:endParaRPr lang="pt-BR"/>
          </a:p>
        </p:txBody>
      </p:sp>
    </p:spTree>
    <p:extLst>
      <p:ext uri="{BB962C8B-B14F-4D97-AF65-F5344CB8AC3E}">
        <p14:creationId xmlns:p14="http://schemas.microsoft.com/office/powerpoint/2010/main" val="3723490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204864"/>
            <a:ext cx="7848872" cy="259228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pt-BR" dirty="0" smtClean="0"/>
              <a:t>Estrutura </a:t>
            </a:r>
            <a:r>
              <a:rPr lang="pt-BR" dirty="0" smtClean="0"/>
              <a:t>Geológica</a:t>
            </a:r>
            <a:br>
              <a:rPr lang="pt-BR" dirty="0" smtClean="0"/>
            </a:br>
            <a:r>
              <a:rPr lang="pt-BR" dirty="0" smtClean="0"/>
              <a:t>e</a:t>
            </a:r>
            <a:br>
              <a:rPr lang="pt-BR" dirty="0" smtClean="0"/>
            </a:br>
            <a:r>
              <a:rPr lang="pt-BR" dirty="0" smtClean="0"/>
              <a:t>Relevo</a:t>
            </a:r>
            <a:br>
              <a:rPr lang="pt-BR" dirty="0" smtClean="0"/>
            </a:br>
            <a:r>
              <a:rPr lang="pt-BR" dirty="0" smtClean="0"/>
              <a:t>Geral e Brasil</a:t>
            </a:r>
            <a:endParaRPr lang="pt-BR" dirty="0"/>
          </a:p>
        </p:txBody>
      </p:sp>
      <p:sp>
        <p:nvSpPr>
          <p:cNvPr id="3" name="Subtítulo 2"/>
          <p:cNvSpPr>
            <a:spLocks noGrp="1"/>
          </p:cNvSpPr>
          <p:nvPr>
            <p:ph type="subTitle" idx="1"/>
          </p:nvPr>
        </p:nvSpPr>
        <p:spPr/>
        <p:txBody>
          <a:bodyPr/>
          <a:lstStyle/>
          <a:p>
            <a:endParaRPr lang="pt-BR" dirty="0" smtClean="0"/>
          </a:p>
          <a:p>
            <a:endParaRPr lang="pt-BR" sz="4800" b="1" dirty="0">
              <a:solidFill>
                <a:schemeClr val="bg2">
                  <a:lumMod val="50000"/>
                </a:schemeClr>
              </a:solidFill>
            </a:endParaRPr>
          </a:p>
        </p:txBody>
      </p:sp>
    </p:spTree>
    <p:extLst>
      <p:ext uri="{BB962C8B-B14F-4D97-AF65-F5344CB8AC3E}">
        <p14:creationId xmlns:p14="http://schemas.microsoft.com/office/powerpoint/2010/main" val="111677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15464"/>
            <a:ext cx="8064896" cy="481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Dinâmica Geológica</a:t>
            </a:r>
            <a:endParaRPr lang="pt-BR" b="1" dirty="0"/>
          </a:p>
        </p:txBody>
      </p:sp>
    </p:spTree>
    <p:extLst>
      <p:ext uri="{BB962C8B-B14F-4D97-AF65-F5344CB8AC3E}">
        <p14:creationId xmlns:p14="http://schemas.microsoft.com/office/powerpoint/2010/main" val="418619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Tipos de Rochas</a:t>
            </a:r>
            <a:endParaRPr lang="pt-B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00200"/>
            <a:ext cx="7272807" cy="496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19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Tipos de Rocha</a:t>
            </a:r>
            <a:endParaRPr lang="pt-BR" b="1" dirty="0"/>
          </a:p>
        </p:txBody>
      </p:sp>
      <p:pic>
        <p:nvPicPr>
          <p:cNvPr id="5121"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38762"/>
            <a:ext cx="6984776" cy="503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39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Tipos de Rocha</a:t>
            </a:r>
            <a:endParaRPr lang="pt-BR"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1430371"/>
            <a:ext cx="7992888" cy="516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88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0533" y="1600200"/>
            <a:ext cx="676293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Estrutura Geológica</a:t>
            </a:r>
            <a:endParaRPr lang="pt-BR" b="1" dirty="0"/>
          </a:p>
        </p:txBody>
      </p:sp>
    </p:spTree>
    <p:extLst>
      <p:ext uri="{BB962C8B-B14F-4D97-AF65-F5344CB8AC3E}">
        <p14:creationId xmlns:p14="http://schemas.microsoft.com/office/powerpoint/2010/main" val="416862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Estruturas Geológicas</a:t>
            </a:r>
            <a:endParaRPr lang="pt-B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542" y="1570038"/>
            <a:ext cx="7738615" cy="459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609600" y="427038"/>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b="1" smtClean="0"/>
              <a:t>Estrutura Geológica</a:t>
            </a:r>
            <a:endParaRPr lang="pt-BR" b="1" dirty="0"/>
          </a:p>
        </p:txBody>
      </p:sp>
    </p:spTree>
    <p:extLst>
      <p:ext uri="{BB962C8B-B14F-4D97-AF65-F5344CB8AC3E}">
        <p14:creationId xmlns:p14="http://schemas.microsoft.com/office/powerpoint/2010/main" val="87545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Estruturas Geológicas</a:t>
            </a:r>
            <a:endParaRPr lang="pt-B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488831" cy="513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609600" y="332656"/>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b="1" smtClean="0"/>
              <a:t>Estrutura Geológica</a:t>
            </a:r>
            <a:endParaRPr lang="pt-BR" b="1" dirty="0"/>
          </a:p>
        </p:txBody>
      </p:sp>
    </p:spTree>
    <p:extLst>
      <p:ext uri="{BB962C8B-B14F-4D97-AF65-F5344CB8AC3E}">
        <p14:creationId xmlns:p14="http://schemas.microsoft.com/office/powerpoint/2010/main" val="268727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Estruturas Geológicas</a:t>
            </a:r>
            <a:endParaRPr lang="pt-B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00200"/>
            <a:ext cx="76328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609600" y="427038"/>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b="1" smtClean="0"/>
              <a:t>Estrutura Geológica</a:t>
            </a:r>
            <a:endParaRPr lang="pt-BR" b="1" dirty="0"/>
          </a:p>
        </p:txBody>
      </p:sp>
    </p:spTree>
    <p:extLst>
      <p:ext uri="{BB962C8B-B14F-4D97-AF65-F5344CB8AC3E}">
        <p14:creationId xmlns:p14="http://schemas.microsoft.com/office/powerpoint/2010/main" val="122449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Estruturas Geológicas</a:t>
            </a:r>
            <a:endParaRPr lang="pt-BR"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71500" y="1844824"/>
            <a:ext cx="381000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040" y="1700808"/>
            <a:ext cx="381642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ítulo 1"/>
          <p:cNvSpPr txBox="1">
            <a:spLocks/>
          </p:cNvSpPr>
          <p:nvPr/>
        </p:nvSpPr>
        <p:spPr>
          <a:xfrm>
            <a:off x="609600" y="427038"/>
            <a:ext cx="8229600" cy="1143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b="1" smtClean="0"/>
              <a:t>Estrutura Geológica</a:t>
            </a:r>
            <a:endParaRPr lang="pt-BR" b="1" dirty="0"/>
          </a:p>
        </p:txBody>
      </p:sp>
    </p:spTree>
    <p:extLst>
      <p:ext uri="{BB962C8B-B14F-4D97-AF65-F5344CB8AC3E}">
        <p14:creationId xmlns:p14="http://schemas.microsoft.com/office/powerpoint/2010/main" val="416120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925144"/>
          </a:xfrm>
        </p:spPr>
        <p:txBody>
          <a:bodyPr>
            <a:normAutofit fontScale="55000" lnSpcReduction="20000"/>
          </a:bodyPr>
          <a:lstStyle/>
          <a:p>
            <a:pPr marL="0" indent="0">
              <a:buNone/>
            </a:pPr>
            <a:endParaRPr lang="pt-BR" i="1" dirty="0" smtClean="0"/>
          </a:p>
          <a:p>
            <a:pPr marL="0" indent="0">
              <a:buNone/>
            </a:pPr>
            <a:r>
              <a:rPr lang="pt-BR" i="1" dirty="0" smtClean="0"/>
              <a:t>As </a:t>
            </a:r>
            <a:r>
              <a:rPr lang="pt-BR" i="1" dirty="0"/>
              <a:t>estruturas que formam a superfície refletem os eventos geológicos da história do planeta. Do ponto de vista geológico, as estruturas que constituem as terras emersas podem ser classificadas como escudos cristalinos, bacias sedimentares ou dobramentos modernos</a:t>
            </a:r>
            <a:r>
              <a:rPr lang="pt-BR" dirty="0"/>
              <a:t>.</a:t>
            </a:r>
          </a:p>
          <a:p>
            <a:pPr marL="0" indent="0">
              <a:buNone/>
            </a:pPr>
            <a:r>
              <a:rPr lang="pt-BR" dirty="0"/>
              <a:t>(MAGNOLI, D. </a:t>
            </a:r>
            <a:r>
              <a:rPr lang="pt-BR" b="1" dirty="0"/>
              <a:t>Geografia para o Ensino Médio</a:t>
            </a:r>
            <a:r>
              <a:rPr lang="pt-BR" i="1" dirty="0"/>
              <a:t>. </a:t>
            </a:r>
            <a:r>
              <a:rPr lang="pt-BR" dirty="0"/>
              <a:t>São Paulo: Atual, 2008.p.34.)</a:t>
            </a:r>
          </a:p>
          <a:p>
            <a:pPr marL="0" indent="0">
              <a:buNone/>
            </a:pPr>
            <a:r>
              <a:rPr lang="pt-BR" dirty="0"/>
              <a:t>Sobre os elementos que compõem a superfície terrestre, julgue as alternativas a seguir, assinalando V para verdadeiro e F para falso.</a:t>
            </a:r>
          </a:p>
          <a:p>
            <a:pPr marL="0" indent="0">
              <a:buNone/>
            </a:pPr>
            <a:r>
              <a:rPr lang="pt-BR" dirty="0"/>
              <a:t>(  ) Os escudos cristalinos, em virtude de sua formação antiga, apresentam um baixo número de reservas minerais. As áreas em que eles são predominantes não costumam ser propícias para a mineração.</a:t>
            </a:r>
          </a:p>
          <a:p>
            <a:pPr marL="0" indent="0">
              <a:buNone/>
            </a:pPr>
            <a:r>
              <a:rPr lang="pt-BR" dirty="0"/>
              <a:t>(  ) Os dobramentos modernos, como o próprio nome indica, são de formação geológica recente e resultam do processo de acomodação das placas tectônicas.</a:t>
            </a:r>
          </a:p>
          <a:p>
            <a:pPr marL="0" indent="0">
              <a:buNone/>
            </a:pPr>
            <a:r>
              <a:rPr lang="pt-BR" dirty="0"/>
              <a:t>(  ) As bacias sedimentares são resultantes do processo de sedimentação das rochas, portanto são de formação geológica </a:t>
            </a:r>
            <a:r>
              <a:rPr lang="pt-BR" dirty="0" smtClean="0"/>
              <a:t>recente. Assinale </a:t>
            </a:r>
            <a:r>
              <a:rPr lang="pt-BR" dirty="0"/>
              <a:t>a alternativa que indica a correta sequência de julgamento das sentenças.</a:t>
            </a:r>
          </a:p>
          <a:p>
            <a:pPr marL="0" indent="0">
              <a:buNone/>
            </a:pPr>
            <a:r>
              <a:rPr lang="pt-BR" dirty="0" smtClean="0"/>
              <a:t>	a</a:t>
            </a:r>
            <a:r>
              <a:rPr lang="pt-BR" dirty="0"/>
              <a:t>) </a:t>
            </a:r>
            <a:r>
              <a:rPr lang="pt-BR" dirty="0" smtClean="0"/>
              <a:t>F-V-F		b</a:t>
            </a:r>
            <a:r>
              <a:rPr lang="pt-BR" dirty="0"/>
              <a:t>) </a:t>
            </a:r>
            <a:r>
              <a:rPr lang="pt-BR" dirty="0" smtClean="0"/>
              <a:t>F-F-V			c</a:t>
            </a:r>
            <a:r>
              <a:rPr lang="pt-BR" dirty="0"/>
              <a:t>) F-V-V</a:t>
            </a:r>
          </a:p>
          <a:p>
            <a:pPr marL="0" indent="0">
              <a:buNone/>
            </a:pPr>
            <a:r>
              <a:rPr lang="pt-BR" dirty="0" smtClean="0"/>
              <a:t>	                    d</a:t>
            </a:r>
            <a:r>
              <a:rPr lang="pt-BR" dirty="0"/>
              <a:t>) </a:t>
            </a:r>
            <a:r>
              <a:rPr lang="pt-BR" dirty="0" smtClean="0"/>
              <a:t>V-F-F			e</a:t>
            </a:r>
            <a:r>
              <a:rPr lang="pt-BR" dirty="0"/>
              <a:t>) V-V-V</a:t>
            </a:r>
          </a:p>
          <a:p>
            <a:pPr marL="0" indent="0">
              <a:buNone/>
            </a:pPr>
            <a:endParaRPr lang="pt-BR" dirty="0"/>
          </a:p>
        </p:txBody>
      </p:sp>
      <p:sp>
        <p:nvSpPr>
          <p:cNvPr id="4" name="Título 1"/>
          <p:cNvSpPr>
            <a:spLocks noGrp="1"/>
          </p:cNvSpPr>
          <p:nvPr>
            <p:ph type="title"/>
          </p:nvPr>
        </p:nvSpPr>
        <p:spPr>
          <a:blipFill>
            <a:blip r:embed="rId2">
              <a:duotone>
                <a:prstClr val="black"/>
                <a:schemeClr val="accent3">
                  <a:tint val="45000"/>
                  <a:satMod val="400000"/>
                </a:schemeClr>
              </a:duotone>
            </a:blip>
            <a:tile tx="0" ty="0" sx="100000" sy="100000" flip="none" algn="tl"/>
          </a:blipFill>
        </p:spPr>
        <p:txBody>
          <a:bodyPr/>
          <a:lstStyle/>
          <a:p>
            <a:r>
              <a:rPr lang="pt-BR" b="1" dirty="0" smtClean="0"/>
              <a:t>Exercício – Revisão I</a:t>
            </a:r>
            <a:endParaRPr lang="pt-BR" b="1" dirty="0"/>
          </a:p>
        </p:txBody>
      </p:sp>
    </p:spTree>
    <p:extLst>
      <p:ext uri="{BB962C8B-B14F-4D97-AF65-F5344CB8AC3E}">
        <p14:creationId xmlns:p14="http://schemas.microsoft.com/office/powerpoint/2010/main" val="61167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Estrutura Geológica</a:t>
            </a:r>
            <a:endParaRPr lang="pt-BR" b="1" dirty="0"/>
          </a:p>
        </p:txBody>
      </p:sp>
      <p:pic>
        <p:nvPicPr>
          <p:cNvPr id="4" name="Espaço Reservado para Conteúdo 3" descr="Imagem relacionad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4"/>
            <a:ext cx="7056784" cy="4392488"/>
          </a:xfrm>
          <a:prstGeom prst="rect">
            <a:avLst/>
          </a:prstGeom>
          <a:noFill/>
          <a:ln>
            <a:noFill/>
          </a:ln>
        </p:spPr>
      </p:pic>
    </p:spTree>
    <p:extLst>
      <p:ext uri="{BB962C8B-B14F-4D97-AF65-F5344CB8AC3E}">
        <p14:creationId xmlns:p14="http://schemas.microsoft.com/office/powerpoint/2010/main" val="6540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Eras Geológicas</a:t>
            </a:r>
            <a:endParaRPr lang="pt-BR" b="1" dirty="0"/>
          </a:p>
        </p:txBody>
      </p:sp>
      <p:sp>
        <p:nvSpPr>
          <p:cNvPr id="2" name="Espaço Reservado para Conteúdo 1"/>
          <p:cNvSpPr>
            <a:spLocks noGrp="1"/>
          </p:cNvSpPr>
          <p:nvPr>
            <p:ph idx="1"/>
          </p:nvPr>
        </p:nvSpPr>
        <p:spPr>
          <a:xfrm>
            <a:off x="457200" y="1600200"/>
            <a:ext cx="8229600" cy="5141168"/>
          </a:xfrm>
        </p:spPr>
        <p:txBody>
          <a:bodyPr/>
          <a:lstStyle/>
          <a:p>
            <a:pPr marL="0" indent="0">
              <a:buNone/>
            </a:pPr>
            <a:endParaRPr lang="pt-BR" dirty="0"/>
          </a:p>
        </p:txBody>
      </p:sp>
      <p:pic>
        <p:nvPicPr>
          <p:cNvPr id="5" name="Imagem 4" descr="Tabela simplificada das eras na escala de tempo geolÃ³gica"/>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628800"/>
            <a:ext cx="3960440" cy="5040560"/>
          </a:xfrm>
          <a:prstGeom prst="rect">
            <a:avLst/>
          </a:prstGeom>
          <a:noFill/>
          <a:ln>
            <a:noFill/>
          </a:ln>
        </p:spPr>
      </p:pic>
    </p:spTree>
    <p:extLst>
      <p:ext uri="{BB962C8B-B14F-4D97-AF65-F5344CB8AC3E}">
        <p14:creationId xmlns:p14="http://schemas.microsoft.com/office/powerpoint/2010/main" val="215102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464091025"/>
              </p:ext>
            </p:extLst>
          </p:nvPr>
        </p:nvGraphicFramePr>
        <p:xfrm>
          <a:off x="683568" y="-508281"/>
          <a:ext cx="7632848" cy="7368513"/>
        </p:xfrm>
        <a:graphic>
          <a:graphicData uri="http://schemas.openxmlformats.org/drawingml/2006/table">
            <a:tbl>
              <a:tblPr firstRow="1" firstCol="1" bandRow="1">
                <a:tableStyleId>{5C22544A-7EE6-4342-B048-85BDC9FD1C3A}</a:tableStyleId>
              </a:tblPr>
              <a:tblGrid>
                <a:gridCol w="2272557"/>
                <a:gridCol w="1960066"/>
                <a:gridCol w="3400225"/>
              </a:tblGrid>
              <a:tr h="434048">
                <a:tc>
                  <a:txBody>
                    <a:bodyPr/>
                    <a:lstStyle/>
                    <a:p>
                      <a:pPr algn="ctr">
                        <a:lnSpc>
                          <a:spcPct val="150000"/>
                        </a:lnSpc>
                        <a:spcAft>
                          <a:spcPts val="0"/>
                        </a:spcAft>
                      </a:pPr>
                      <a:r>
                        <a:rPr lang="pt-BR" sz="1400" dirty="0">
                          <a:effectLst/>
                        </a:rPr>
                        <a:t>ERAS GEOLÓGICAS</a:t>
                      </a:r>
                      <a:endParaRPr lang="pt-BR" sz="1400" dirty="0">
                        <a:effectLst/>
                        <a:latin typeface="Times New Roman"/>
                        <a:ea typeface="Calibri"/>
                        <a:cs typeface="Times New Roman"/>
                      </a:endParaRPr>
                    </a:p>
                  </a:txBody>
                  <a:tcPr marL="37716" marR="37716" marT="0" marB="0" anchor="ctr"/>
                </a:tc>
                <a:tc>
                  <a:txBody>
                    <a:bodyPr/>
                    <a:lstStyle/>
                    <a:p>
                      <a:pPr algn="ctr">
                        <a:lnSpc>
                          <a:spcPct val="150000"/>
                        </a:lnSpc>
                        <a:spcAft>
                          <a:spcPts val="0"/>
                        </a:spcAft>
                      </a:pPr>
                      <a:r>
                        <a:rPr lang="pt-BR" sz="1400">
                          <a:effectLst/>
                        </a:rPr>
                        <a:t>PERÍODOS</a:t>
                      </a:r>
                      <a:endParaRPr lang="pt-BR" sz="1400">
                        <a:effectLst/>
                        <a:latin typeface="Times New Roman"/>
                        <a:ea typeface="Calibri"/>
                        <a:cs typeface="Times New Roman"/>
                      </a:endParaRPr>
                    </a:p>
                  </a:txBody>
                  <a:tcPr marL="37716" marR="37716" marT="0" marB="0" anchor="ctr"/>
                </a:tc>
                <a:tc>
                  <a:txBody>
                    <a:bodyPr/>
                    <a:lstStyle/>
                    <a:p>
                      <a:pPr algn="ctr">
                        <a:lnSpc>
                          <a:spcPct val="150000"/>
                        </a:lnSpc>
                        <a:spcAft>
                          <a:spcPts val="0"/>
                        </a:spcAft>
                      </a:pPr>
                      <a:r>
                        <a:rPr lang="pt-BR" sz="1100">
                          <a:effectLst/>
                        </a:rPr>
                        <a:t>CARACTERÍSTICAS </a:t>
                      </a:r>
                    </a:p>
                    <a:p>
                      <a:pPr algn="ctr">
                        <a:lnSpc>
                          <a:spcPct val="150000"/>
                        </a:lnSpc>
                        <a:spcAft>
                          <a:spcPts val="0"/>
                        </a:spcAft>
                      </a:pPr>
                      <a:r>
                        <a:rPr lang="pt-BR" sz="1100">
                          <a:effectLst/>
                        </a:rPr>
                        <a:t> ACONTECIMENTOS</a:t>
                      </a:r>
                      <a:endParaRPr lang="pt-BR" sz="1100">
                        <a:effectLst/>
                        <a:latin typeface="Times New Roman"/>
                        <a:ea typeface="Calibri"/>
                        <a:cs typeface="Times New Roman"/>
                      </a:endParaRPr>
                    </a:p>
                  </a:txBody>
                  <a:tcPr marL="37716" marR="37716" marT="0" marB="0" anchor="ctr"/>
                </a:tc>
              </a:tr>
              <a:tr h="698044">
                <a:tc rowSpan="2">
                  <a:txBody>
                    <a:bodyPr/>
                    <a:lstStyle/>
                    <a:p>
                      <a:pPr algn="ctr">
                        <a:lnSpc>
                          <a:spcPct val="150000"/>
                        </a:lnSpc>
                        <a:spcAft>
                          <a:spcPts val="0"/>
                        </a:spcAft>
                      </a:pPr>
                      <a:r>
                        <a:rPr lang="pt-BR" sz="1400" dirty="0" err="1">
                          <a:effectLst/>
                        </a:rPr>
                        <a:t>Cenozóica</a:t>
                      </a:r>
                      <a:endParaRPr lang="pt-BR" sz="1400" dirty="0">
                        <a:effectLst/>
                        <a:latin typeface="Times New Roman"/>
                        <a:ea typeface="Calibri"/>
                        <a:cs typeface="Times New Roman"/>
                      </a:endParaRPr>
                    </a:p>
                  </a:txBody>
                  <a:tcPr marL="37716" marR="37716" marT="0" marB="0" anchor="ctr"/>
                </a:tc>
                <a:tc>
                  <a:txBody>
                    <a:bodyPr/>
                    <a:lstStyle/>
                    <a:p>
                      <a:pPr algn="ctr">
                        <a:lnSpc>
                          <a:spcPct val="150000"/>
                        </a:lnSpc>
                        <a:spcAft>
                          <a:spcPts val="0"/>
                        </a:spcAft>
                      </a:pPr>
                      <a:r>
                        <a:rPr lang="pt-BR" sz="1400" dirty="0">
                          <a:effectLst/>
                        </a:rPr>
                        <a:t>Quaternário</a:t>
                      </a:r>
                    </a:p>
                    <a:p>
                      <a:pPr algn="ctr">
                        <a:lnSpc>
                          <a:spcPct val="150000"/>
                        </a:lnSpc>
                        <a:spcAft>
                          <a:spcPts val="0"/>
                        </a:spcAft>
                      </a:pPr>
                      <a:r>
                        <a:rPr lang="pt-BR" sz="1400" dirty="0">
                          <a:effectLst/>
                        </a:rPr>
                        <a:t>Cerca de 1 milhão de anos atrás</a:t>
                      </a:r>
                      <a:endParaRPr lang="pt-BR" sz="1400" dirty="0">
                        <a:effectLst/>
                        <a:latin typeface="Times New Roman"/>
                        <a:ea typeface="Calibri"/>
                        <a:cs typeface="Times New Roman"/>
                      </a:endParaRPr>
                    </a:p>
                  </a:txBody>
                  <a:tcPr marL="37716" marR="37716" marT="0" marB="0" anchor="ctr"/>
                </a:tc>
                <a:tc>
                  <a:txBody>
                    <a:bodyPr/>
                    <a:lstStyle/>
                    <a:p>
                      <a:pPr algn="just">
                        <a:lnSpc>
                          <a:spcPct val="150000"/>
                        </a:lnSpc>
                        <a:spcAft>
                          <a:spcPts val="0"/>
                        </a:spcAft>
                      </a:pPr>
                      <a:r>
                        <a:rPr lang="pt-BR" sz="1100" dirty="0">
                          <a:effectLst/>
                        </a:rPr>
                        <a:t>Surgimento do Homem – últimos 40.000 anos</a:t>
                      </a:r>
                    </a:p>
                    <a:p>
                      <a:pPr algn="just">
                        <a:lnSpc>
                          <a:spcPct val="150000"/>
                        </a:lnSpc>
                        <a:spcAft>
                          <a:spcPts val="0"/>
                        </a:spcAft>
                      </a:pPr>
                      <a:r>
                        <a:rPr lang="pt-BR" sz="1100" dirty="0">
                          <a:effectLst/>
                        </a:rPr>
                        <a:t>“Idade dos mamíferos”</a:t>
                      </a:r>
                    </a:p>
                    <a:p>
                      <a:pPr algn="just">
                        <a:lnSpc>
                          <a:spcPct val="150000"/>
                        </a:lnSpc>
                        <a:spcAft>
                          <a:spcPts val="0"/>
                        </a:spcAft>
                      </a:pPr>
                      <a:r>
                        <a:rPr lang="pt-BR" sz="1100" dirty="0">
                          <a:effectLst/>
                        </a:rPr>
                        <a:t>Última era do gelo</a:t>
                      </a:r>
                      <a:endParaRPr lang="pt-BR" sz="1100" dirty="0">
                        <a:effectLst/>
                        <a:latin typeface="Times New Roman"/>
                        <a:ea typeface="Calibri"/>
                        <a:cs typeface="Times New Roman"/>
                      </a:endParaRPr>
                    </a:p>
                  </a:txBody>
                  <a:tcPr marL="37716" marR="37716" marT="0" marB="0"/>
                </a:tc>
              </a:tr>
              <a:tr h="663317">
                <a:tc vMerge="1">
                  <a:txBody>
                    <a:bodyPr/>
                    <a:lstStyle/>
                    <a:p>
                      <a:endParaRPr lang="pt-BR"/>
                    </a:p>
                  </a:txBody>
                  <a:tcPr/>
                </a:tc>
                <a:tc>
                  <a:txBody>
                    <a:bodyPr/>
                    <a:lstStyle/>
                    <a:p>
                      <a:pPr algn="ctr">
                        <a:lnSpc>
                          <a:spcPct val="150000"/>
                        </a:lnSpc>
                        <a:spcAft>
                          <a:spcPts val="0"/>
                        </a:spcAft>
                      </a:pPr>
                      <a:r>
                        <a:rPr lang="pt-BR" sz="1100" dirty="0">
                          <a:effectLst/>
                        </a:rPr>
                        <a:t>Terciário</a:t>
                      </a:r>
                    </a:p>
                    <a:p>
                      <a:pPr algn="ctr">
                        <a:lnSpc>
                          <a:spcPct val="150000"/>
                        </a:lnSpc>
                        <a:spcAft>
                          <a:spcPts val="0"/>
                        </a:spcAft>
                      </a:pPr>
                      <a:r>
                        <a:rPr lang="pt-BR" sz="1100" dirty="0">
                          <a:effectLst/>
                        </a:rPr>
                        <a:t>Cerca de 60 milhões de anos atrás</a:t>
                      </a:r>
                      <a:endParaRPr lang="pt-BR" sz="1100" dirty="0">
                        <a:effectLst/>
                        <a:latin typeface="Times New Roman"/>
                        <a:ea typeface="Calibri"/>
                        <a:cs typeface="Times New Roman"/>
                      </a:endParaRPr>
                    </a:p>
                  </a:txBody>
                  <a:tcPr marL="37716" marR="37716" marT="0" marB="0" anchor="ctr"/>
                </a:tc>
                <a:tc>
                  <a:txBody>
                    <a:bodyPr/>
                    <a:lstStyle/>
                    <a:p>
                      <a:pPr algn="just">
                        <a:lnSpc>
                          <a:spcPct val="150000"/>
                        </a:lnSpc>
                        <a:spcAft>
                          <a:spcPts val="0"/>
                        </a:spcAft>
                      </a:pPr>
                      <a:r>
                        <a:rPr lang="pt-BR" sz="1100" dirty="0">
                          <a:effectLst/>
                        </a:rPr>
                        <a:t>Formação das Cordilheiras Atuais – Andes, Himalaia, Rochosas, Alpes.</a:t>
                      </a:r>
                    </a:p>
                    <a:p>
                      <a:pPr algn="just">
                        <a:lnSpc>
                          <a:spcPct val="150000"/>
                        </a:lnSpc>
                        <a:spcAft>
                          <a:spcPts val="0"/>
                        </a:spcAft>
                      </a:pPr>
                      <a:r>
                        <a:rPr lang="pt-BR" sz="1100" dirty="0">
                          <a:effectLst/>
                        </a:rPr>
                        <a:t>Formação dos atuais continentes</a:t>
                      </a:r>
                      <a:endParaRPr lang="pt-BR" sz="1100" dirty="0">
                        <a:effectLst/>
                        <a:latin typeface="Times New Roman"/>
                        <a:ea typeface="Calibri"/>
                        <a:cs typeface="Times New Roman"/>
                      </a:endParaRPr>
                    </a:p>
                  </a:txBody>
                  <a:tcPr marL="37716" marR="37716" marT="0" marB="0"/>
                </a:tc>
              </a:tr>
              <a:tr h="1526020">
                <a:tc>
                  <a:txBody>
                    <a:bodyPr/>
                    <a:lstStyle/>
                    <a:p>
                      <a:pPr algn="ctr">
                        <a:lnSpc>
                          <a:spcPct val="150000"/>
                        </a:lnSpc>
                        <a:spcAft>
                          <a:spcPts val="0"/>
                        </a:spcAft>
                      </a:pPr>
                      <a:r>
                        <a:rPr lang="pt-BR" sz="1100" dirty="0" err="1">
                          <a:effectLst/>
                        </a:rPr>
                        <a:t>Mesozóica</a:t>
                      </a:r>
                      <a:endParaRPr lang="pt-BR" sz="1100" dirty="0">
                        <a:effectLst/>
                      </a:endParaRPr>
                    </a:p>
                    <a:p>
                      <a:pPr algn="ctr">
                        <a:lnSpc>
                          <a:spcPct val="150000"/>
                        </a:lnSpc>
                        <a:spcAft>
                          <a:spcPts val="0"/>
                        </a:spcAft>
                      </a:pPr>
                      <a:r>
                        <a:rPr lang="pt-BR" sz="1100" dirty="0">
                          <a:effectLst/>
                        </a:rPr>
                        <a:t>Início a cerca de 250 milhões de anos atrás</a:t>
                      </a:r>
                      <a:endParaRPr lang="pt-BR" sz="1100" dirty="0">
                        <a:effectLst/>
                        <a:latin typeface="Times New Roman"/>
                        <a:ea typeface="Calibri"/>
                        <a:cs typeface="Times New Roman"/>
                      </a:endParaRPr>
                    </a:p>
                  </a:txBody>
                  <a:tcPr marL="37716" marR="37716" marT="0" marB="0" anchor="ctr"/>
                </a:tc>
                <a:tc>
                  <a:txBody>
                    <a:bodyPr/>
                    <a:lstStyle/>
                    <a:p>
                      <a:pPr algn="ctr">
                        <a:lnSpc>
                          <a:spcPct val="150000"/>
                        </a:lnSpc>
                        <a:spcAft>
                          <a:spcPts val="0"/>
                        </a:spcAft>
                      </a:pPr>
                      <a:r>
                        <a:rPr lang="pt-BR" sz="1100">
                          <a:effectLst/>
                        </a:rPr>
                        <a:t> </a:t>
                      </a:r>
                    </a:p>
                    <a:p>
                      <a:pPr algn="ctr">
                        <a:lnSpc>
                          <a:spcPct val="150000"/>
                        </a:lnSpc>
                        <a:spcAft>
                          <a:spcPts val="0"/>
                        </a:spcAft>
                      </a:pPr>
                      <a:r>
                        <a:rPr lang="pt-BR" sz="1100">
                          <a:effectLst/>
                        </a:rPr>
                        <a:t> </a:t>
                      </a:r>
                    </a:p>
                    <a:p>
                      <a:pPr algn="ctr">
                        <a:lnSpc>
                          <a:spcPct val="150000"/>
                        </a:lnSpc>
                        <a:spcAft>
                          <a:spcPts val="0"/>
                        </a:spcAft>
                      </a:pPr>
                      <a:r>
                        <a:rPr lang="pt-BR" sz="1100">
                          <a:effectLst/>
                        </a:rPr>
                        <a:t>Cretáceo</a:t>
                      </a:r>
                    </a:p>
                    <a:p>
                      <a:pPr algn="ctr">
                        <a:lnSpc>
                          <a:spcPct val="150000"/>
                        </a:lnSpc>
                        <a:spcAft>
                          <a:spcPts val="0"/>
                        </a:spcAft>
                      </a:pPr>
                      <a:r>
                        <a:rPr lang="pt-BR" sz="1100">
                          <a:effectLst/>
                        </a:rPr>
                        <a:t>Jurássico</a:t>
                      </a:r>
                    </a:p>
                    <a:p>
                      <a:pPr algn="ctr">
                        <a:lnSpc>
                          <a:spcPct val="150000"/>
                        </a:lnSpc>
                        <a:spcAft>
                          <a:spcPts val="0"/>
                        </a:spcAft>
                      </a:pPr>
                      <a:r>
                        <a:rPr lang="pt-BR" sz="1100">
                          <a:effectLst/>
                        </a:rPr>
                        <a:t>Triássico</a:t>
                      </a:r>
                    </a:p>
                    <a:p>
                      <a:pPr algn="ctr">
                        <a:lnSpc>
                          <a:spcPct val="150000"/>
                        </a:lnSpc>
                        <a:spcAft>
                          <a:spcPts val="0"/>
                        </a:spcAft>
                      </a:pPr>
                      <a:r>
                        <a:rPr lang="pt-BR" sz="1100">
                          <a:effectLst/>
                        </a:rPr>
                        <a:t> </a:t>
                      </a:r>
                    </a:p>
                    <a:p>
                      <a:pPr algn="ctr">
                        <a:lnSpc>
                          <a:spcPct val="150000"/>
                        </a:lnSpc>
                        <a:spcAft>
                          <a:spcPts val="0"/>
                        </a:spcAft>
                      </a:pPr>
                      <a:r>
                        <a:rPr lang="pt-BR" sz="1100">
                          <a:effectLst/>
                        </a:rPr>
                        <a:t> </a:t>
                      </a:r>
                    </a:p>
                    <a:p>
                      <a:pPr algn="ctr">
                        <a:lnSpc>
                          <a:spcPct val="150000"/>
                        </a:lnSpc>
                        <a:spcAft>
                          <a:spcPts val="0"/>
                        </a:spcAft>
                      </a:pPr>
                      <a:r>
                        <a:rPr lang="pt-BR" sz="1100">
                          <a:effectLst/>
                        </a:rPr>
                        <a:t> </a:t>
                      </a:r>
                      <a:endParaRPr lang="pt-BR" sz="1100">
                        <a:effectLst/>
                        <a:latin typeface="Times New Roman"/>
                        <a:ea typeface="Calibri"/>
                        <a:cs typeface="Times New Roman"/>
                      </a:endParaRPr>
                    </a:p>
                  </a:txBody>
                  <a:tcPr marL="37716" marR="37716" marT="0" marB="0" anchor="b"/>
                </a:tc>
                <a:tc>
                  <a:txBody>
                    <a:bodyPr/>
                    <a:lstStyle/>
                    <a:p>
                      <a:pPr algn="just">
                        <a:lnSpc>
                          <a:spcPct val="150000"/>
                        </a:lnSpc>
                        <a:spcAft>
                          <a:spcPts val="0"/>
                        </a:spcAft>
                      </a:pPr>
                      <a:r>
                        <a:rPr lang="pt-BR" sz="1400" dirty="0">
                          <a:effectLst/>
                        </a:rPr>
                        <a:t>Intensa atividade vulcânica</a:t>
                      </a:r>
                    </a:p>
                    <a:p>
                      <a:pPr algn="just">
                        <a:lnSpc>
                          <a:spcPct val="150000"/>
                        </a:lnSpc>
                        <a:spcAft>
                          <a:spcPts val="0"/>
                        </a:spcAft>
                      </a:pPr>
                      <a:r>
                        <a:rPr lang="pt-BR" sz="1400" dirty="0">
                          <a:effectLst/>
                        </a:rPr>
                        <a:t>Formação do petróleo </a:t>
                      </a:r>
                    </a:p>
                    <a:p>
                      <a:pPr algn="just">
                        <a:lnSpc>
                          <a:spcPct val="150000"/>
                        </a:lnSpc>
                        <a:spcAft>
                          <a:spcPts val="0"/>
                        </a:spcAft>
                      </a:pPr>
                      <a:r>
                        <a:rPr lang="pt-BR" sz="1400" dirty="0">
                          <a:effectLst/>
                        </a:rPr>
                        <a:t>Formação de bacias sedimentares</a:t>
                      </a:r>
                    </a:p>
                    <a:p>
                      <a:pPr algn="just">
                        <a:lnSpc>
                          <a:spcPct val="150000"/>
                        </a:lnSpc>
                        <a:spcAft>
                          <a:spcPts val="0"/>
                        </a:spcAft>
                      </a:pPr>
                      <a:r>
                        <a:rPr lang="pt-BR" sz="1400" dirty="0">
                          <a:effectLst/>
                        </a:rPr>
                        <a:t>Surgimento e extinção dos dinossauros</a:t>
                      </a:r>
                    </a:p>
                    <a:p>
                      <a:pPr algn="just">
                        <a:lnSpc>
                          <a:spcPct val="150000"/>
                        </a:lnSpc>
                        <a:spcAft>
                          <a:spcPts val="0"/>
                        </a:spcAft>
                      </a:pPr>
                      <a:r>
                        <a:rPr lang="pt-BR" sz="1400" dirty="0">
                          <a:effectLst/>
                        </a:rPr>
                        <a:t> </a:t>
                      </a:r>
                    </a:p>
                    <a:p>
                      <a:pPr algn="just">
                        <a:lnSpc>
                          <a:spcPct val="150000"/>
                        </a:lnSpc>
                        <a:spcAft>
                          <a:spcPts val="0"/>
                        </a:spcAft>
                      </a:pPr>
                      <a:r>
                        <a:rPr lang="pt-BR" sz="1400" dirty="0">
                          <a:effectLst/>
                        </a:rPr>
                        <a:t> </a:t>
                      </a:r>
                      <a:endParaRPr lang="pt-BR" sz="1400" dirty="0">
                        <a:effectLst/>
                        <a:latin typeface="Times New Roman"/>
                        <a:ea typeface="Calibri"/>
                        <a:cs typeface="Times New Roman"/>
                      </a:endParaRPr>
                    </a:p>
                  </a:txBody>
                  <a:tcPr marL="37716" marR="37716" marT="0" marB="0"/>
                </a:tc>
              </a:tr>
              <a:tr h="1121855">
                <a:tc>
                  <a:txBody>
                    <a:bodyPr/>
                    <a:lstStyle/>
                    <a:p>
                      <a:pPr algn="l">
                        <a:lnSpc>
                          <a:spcPct val="150000"/>
                        </a:lnSpc>
                        <a:spcAft>
                          <a:spcPts val="0"/>
                        </a:spcAft>
                      </a:pPr>
                      <a:r>
                        <a:rPr lang="pt-BR" sz="1100">
                          <a:effectLst/>
                        </a:rPr>
                        <a:t>Paleozóica</a:t>
                      </a:r>
                    </a:p>
                    <a:p>
                      <a:pPr algn="l">
                        <a:lnSpc>
                          <a:spcPct val="150000"/>
                        </a:lnSpc>
                        <a:spcAft>
                          <a:spcPts val="0"/>
                        </a:spcAft>
                      </a:pPr>
                      <a:r>
                        <a:rPr lang="pt-BR" sz="1100">
                          <a:effectLst/>
                        </a:rPr>
                        <a:t>De 550 a 250 milhões de anos atrás</a:t>
                      </a:r>
                      <a:endParaRPr lang="pt-BR" sz="1100">
                        <a:effectLst/>
                        <a:latin typeface="Times New Roman"/>
                        <a:ea typeface="Calibri"/>
                        <a:cs typeface="Times New Roman"/>
                      </a:endParaRPr>
                    </a:p>
                  </a:txBody>
                  <a:tcPr marL="37716" marR="37716" marT="0" marB="0" anchor="ctr"/>
                </a:tc>
                <a:tc>
                  <a:txBody>
                    <a:bodyPr/>
                    <a:lstStyle/>
                    <a:p>
                      <a:pPr algn="l">
                        <a:lnSpc>
                          <a:spcPct val="150000"/>
                        </a:lnSpc>
                        <a:spcAft>
                          <a:spcPts val="0"/>
                        </a:spcAft>
                      </a:pPr>
                      <a:r>
                        <a:rPr lang="pt-BR" sz="1100">
                          <a:effectLst/>
                        </a:rPr>
                        <a:t> </a:t>
                      </a:r>
                      <a:endParaRPr lang="pt-BR" sz="1100">
                        <a:effectLst/>
                        <a:latin typeface="Times New Roman"/>
                        <a:ea typeface="Calibri"/>
                        <a:cs typeface="Times New Roman"/>
                      </a:endParaRPr>
                    </a:p>
                  </a:txBody>
                  <a:tcPr marL="37716" marR="37716" marT="0" marB="0" anchor="ctr"/>
                </a:tc>
                <a:tc>
                  <a:txBody>
                    <a:bodyPr/>
                    <a:lstStyle/>
                    <a:p>
                      <a:pPr algn="just">
                        <a:lnSpc>
                          <a:spcPct val="150000"/>
                        </a:lnSpc>
                        <a:spcAft>
                          <a:spcPts val="0"/>
                        </a:spcAft>
                      </a:pPr>
                      <a:r>
                        <a:rPr lang="pt-BR" sz="1100" dirty="0">
                          <a:effectLst/>
                        </a:rPr>
                        <a:t>Desenvolvimento do processo de sedimentação </a:t>
                      </a:r>
                    </a:p>
                    <a:p>
                      <a:pPr algn="just">
                        <a:lnSpc>
                          <a:spcPct val="150000"/>
                        </a:lnSpc>
                        <a:spcAft>
                          <a:spcPts val="0"/>
                        </a:spcAft>
                      </a:pPr>
                      <a:r>
                        <a:rPr lang="pt-BR" sz="1100" dirty="0">
                          <a:effectLst/>
                        </a:rPr>
                        <a:t>Formação de bacias sedimentares</a:t>
                      </a:r>
                    </a:p>
                    <a:p>
                      <a:pPr algn="just">
                        <a:lnSpc>
                          <a:spcPct val="150000"/>
                        </a:lnSpc>
                        <a:spcAft>
                          <a:spcPts val="0"/>
                        </a:spcAft>
                      </a:pPr>
                      <a:r>
                        <a:rPr lang="pt-BR" sz="1100" dirty="0">
                          <a:effectLst/>
                        </a:rPr>
                        <a:t>Formação de bacias carboníferas</a:t>
                      </a:r>
                    </a:p>
                    <a:p>
                      <a:pPr algn="just">
                        <a:lnSpc>
                          <a:spcPct val="150000"/>
                        </a:lnSpc>
                        <a:spcAft>
                          <a:spcPts val="0"/>
                        </a:spcAft>
                      </a:pPr>
                      <a:r>
                        <a:rPr lang="pt-BR" sz="1100" dirty="0">
                          <a:effectLst/>
                        </a:rPr>
                        <a:t>Surgimento da </a:t>
                      </a:r>
                      <a:r>
                        <a:rPr lang="pt-BR" sz="1100" dirty="0" err="1">
                          <a:effectLst/>
                        </a:rPr>
                        <a:t>Pangéia</a:t>
                      </a:r>
                      <a:endParaRPr lang="pt-BR" sz="1100" dirty="0">
                        <a:effectLst/>
                        <a:latin typeface="Times New Roman"/>
                        <a:ea typeface="Calibri"/>
                        <a:cs typeface="Times New Roman"/>
                      </a:endParaRPr>
                    </a:p>
                  </a:txBody>
                  <a:tcPr marL="37716" marR="37716" marT="0" marB="0"/>
                </a:tc>
              </a:tr>
              <a:tr h="663317">
                <a:tc rowSpan="2">
                  <a:txBody>
                    <a:bodyPr/>
                    <a:lstStyle/>
                    <a:p>
                      <a:pPr algn="ctr">
                        <a:lnSpc>
                          <a:spcPct val="150000"/>
                        </a:lnSpc>
                        <a:spcAft>
                          <a:spcPts val="0"/>
                        </a:spcAft>
                      </a:pPr>
                      <a:r>
                        <a:rPr lang="pt-BR" sz="1100" dirty="0">
                          <a:effectLst/>
                        </a:rPr>
                        <a:t>      Pré-cambriano</a:t>
                      </a:r>
                    </a:p>
                    <a:p>
                      <a:pPr algn="ctr">
                        <a:lnSpc>
                          <a:spcPct val="150000"/>
                        </a:lnSpc>
                        <a:spcAft>
                          <a:spcPts val="0"/>
                        </a:spcAft>
                      </a:pPr>
                      <a:r>
                        <a:rPr lang="pt-BR" sz="1100" dirty="0">
                          <a:effectLst/>
                        </a:rPr>
                        <a:t>    4 bilhões de anos</a:t>
                      </a:r>
                      <a:endParaRPr lang="pt-BR" sz="1100" dirty="0">
                        <a:effectLst/>
                        <a:latin typeface="Times New Roman"/>
                        <a:ea typeface="Calibri"/>
                        <a:cs typeface="Times New Roman"/>
                      </a:endParaRPr>
                    </a:p>
                  </a:txBody>
                  <a:tcPr marL="37716" marR="37716" marT="0" marB="0" anchor="ctr"/>
                </a:tc>
                <a:tc>
                  <a:txBody>
                    <a:bodyPr/>
                    <a:lstStyle/>
                    <a:p>
                      <a:pPr algn="ctr">
                        <a:lnSpc>
                          <a:spcPct val="150000"/>
                        </a:lnSpc>
                        <a:spcAft>
                          <a:spcPts val="0"/>
                        </a:spcAft>
                      </a:pPr>
                      <a:r>
                        <a:rPr lang="pt-BR" sz="1100">
                          <a:effectLst/>
                        </a:rPr>
                        <a:t>Proterozóica</a:t>
                      </a:r>
                    </a:p>
                    <a:p>
                      <a:pPr algn="ctr">
                        <a:lnSpc>
                          <a:spcPct val="150000"/>
                        </a:lnSpc>
                        <a:spcAft>
                          <a:spcPts val="0"/>
                        </a:spcAft>
                      </a:pPr>
                      <a:r>
                        <a:rPr lang="pt-BR" sz="1100">
                          <a:effectLst/>
                        </a:rPr>
                        <a:t>De 2,5 bilhões a 550 milhões de anos</a:t>
                      </a:r>
                      <a:endParaRPr lang="pt-BR" sz="1100">
                        <a:effectLst/>
                        <a:latin typeface="Times New Roman"/>
                        <a:ea typeface="Calibri"/>
                        <a:cs typeface="Times New Roman"/>
                      </a:endParaRPr>
                    </a:p>
                  </a:txBody>
                  <a:tcPr marL="37716" marR="37716" marT="0" marB="0" anchor="ctr"/>
                </a:tc>
                <a:tc>
                  <a:txBody>
                    <a:bodyPr/>
                    <a:lstStyle/>
                    <a:p>
                      <a:pPr algn="just">
                        <a:lnSpc>
                          <a:spcPct val="150000"/>
                        </a:lnSpc>
                        <a:spcAft>
                          <a:spcPts val="0"/>
                        </a:spcAft>
                      </a:pPr>
                      <a:r>
                        <a:rPr lang="pt-BR" sz="1100" dirty="0">
                          <a:effectLst/>
                        </a:rPr>
                        <a:t>Formação dos minerais metálicos</a:t>
                      </a:r>
                    </a:p>
                    <a:p>
                      <a:pPr algn="just">
                        <a:lnSpc>
                          <a:spcPct val="150000"/>
                        </a:lnSpc>
                        <a:spcAft>
                          <a:spcPts val="0"/>
                        </a:spcAft>
                      </a:pPr>
                      <a:r>
                        <a:rPr lang="pt-BR" sz="1100" dirty="0">
                          <a:effectLst/>
                        </a:rPr>
                        <a:t>Primeiras formas de vida</a:t>
                      </a:r>
                      <a:endParaRPr lang="pt-BR" sz="1100" dirty="0">
                        <a:effectLst/>
                        <a:latin typeface="Times New Roman"/>
                        <a:ea typeface="Calibri"/>
                        <a:cs typeface="Times New Roman"/>
                      </a:endParaRPr>
                    </a:p>
                  </a:txBody>
                  <a:tcPr marL="37716" marR="37716" marT="0" marB="0"/>
                </a:tc>
              </a:tr>
              <a:tr h="1351124">
                <a:tc vMerge="1">
                  <a:txBody>
                    <a:bodyPr/>
                    <a:lstStyle/>
                    <a:p>
                      <a:endParaRPr lang="pt-BR"/>
                    </a:p>
                  </a:txBody>
                  <a:tcPr/>
                </a:tc>
                <a:tc>
                  <a:txBody>
                    <a:bodyPr/>
                    <a:lstStyle/>
                    <a:p>
                      <a:pPr algn="ctr">
                        <a:lnSpc>
                          <a:spcPct val="150000"/>
                        </a:lnSpc>
                        <a:spcAft>
                          <a:spcPts val="0"/>
                        </a:spcAft>
                      </a:pPr>
                      <a:r>
                        <a:rPr lang="pt-BR" sz="1100" dirty="0" err="1">
                          <a:effectLst/>
                        </a:rPr>
                        <a:t>Arqueozóica</a:t>
                      </a:r>
                      <a:endParaRPr lang="pt-BR" sz="1100" dirty="0">
                        <a:effectLst/>
                        <a:latin typeface="Times New Roman"/>
                        <a:ea typeface="Calibri"/>
                        <a:cs typeface="Times New Roman"/>
                      </a:endParaRPr>
                    </a:p>
                  </a:txBody>
                  <a:tcPr marL="37716" marR="37716" marT="0" marB="0" anchor="ctr"/>
                </a:tc>
                <a:tc>
                  <a:txBody>
                    <a:bodyPr/>
                    <a:lstStyle/>
                    <a:p>
                      <a:pPr algn="just">
                        <a:lnSpc>
                          <a:spcPct val="150000"/>
                        </a:lnSpc>
                        <a:spcAft>
                          <a:spcPts val="0"/>
                        </a:spcAft>
                      </a:pPr>
                      <a:r>
                        <a:rPr lang="pt-BR" sz="1100" dirty="0">
                          <a:effectLst/>
                        </a:rPr>
                        <a:t>Formação das rochas mais antigas/magmáticas</a:t>
                      </a:r>
                    </a:p>
                    <a:p>
                      <a:pPr algn="just">
                        <a:lnSpc>
                          <a:spcPct val="150000"/>
                        </a:lnSpc>
                        <a:spcAft>
                          <a:spcPts val="0"/>
                        </a:spcAft>
                      </a:pPr>
                      <a:r>
                        <a:rPr lang="pt-BR" sz="1100" dirty="0">
                          <a:effectLst/>
                        </a:rPr>
                        <a:t>Formação dos Escudos Cristalinos</a:t>
                      </a:r>
                    </a:p>
                    <a:p>
                      <a:pPr algn="just">
                        <a:lnSpc>
                          <a:spcPct val="150000"/>
                        </a:lnSpc>
                        <a:spcAft>
                          <a:spcPts val="0"/>
                        </a:spcAft>
                      </a:pPr>
                      <a:r>
                        <a:rPr lang="pt-BR" sz="1100" dirty="0">
                          <a:effectLst/>
                        </a:rPr>
                        <a:t>Formação da Crosta Terrestre</a:t>
                      </a:r>
                    </a:p>
                    <a:p>
                      <a:pPr algn="just">
                        <a:lnSpc>
                          <a:spcPct val="150000"/>
                        </a:lnSpc>
                        <a:spcAft>
                          <a:spcPts val="0"/>
                        </a:spcAft>
                      </a:pPr>
                      <a:r>
                        <a:rPr lang="pt-BR" sz="1100" dirty="0">
                          <a:effectLst/>
                        </a:rPr>
                        <a:t> </a:t>
                      </a:r>
                    </a:p>
                    <a:p>
                      <a:pPr algn="just">
                        <a:lnSpc>
                          <a:spcPct val="150000"/>
                        </a:lnSpc>
                        <a:spcAft>
                          <a:spcPts val="0"/>
                        </a:spcAft>
                      </a:pPr>
                      <a:r>
                        <a:rPr lang="pt-BR" sz="1100" dirty="0">
                          <a:effectLst/>
                        </a:rPr>
                        <a:t> </a:t>
                      </a:r>
                      <a:endParaRPr lang="pt-BR" sz="1100" dirty="0">
                        <a:effectLst/>
                        <a:latin typeface="Times New Roman"/>
                        <a:ea typeface="Calibri"/>
                        <a:cs typeface="Times New Roman"/>
                      </a:endParaRPr>
                    </a:p>
                  </a:txBody>
                  <a:tcPr marL="37716" marR="37716" marT="0" marB="0"/>
                </a:tc>
              </a:tr>
            </a:tbl>
          </a:graphicData>
        </a:graphic>
      </p:graphicFrame>
    </p:spTree>
    <p:extLst>
      <p:ext uri="{BB962C8B-B14F-4D97-AF65-F5344CB8AC3E}">
        <p14:creationId xmlns:p14="http://schemas.microsoft.com/office/powerpoint/2010/main" val="132959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7" y="1772816"/>
            <a:ext cx="8988425" cy="312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1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5257800"/>
          </a:xfrm>
        </p:spPr>
        <p:txBody>
          <a:bodyPr>
            <a:normAutofit fontScale="70000" lnSpcReduction="20000"/>
          </a:bodyPr>
          <a:lstStyle/>
          <a:p>
            <a:pPr marL="0" indent="0">
              <a:buNone/>
            </a:pPr>
            <a:r>
              <a:rPr lang="pt-BR" b="1" dirty="0"/>
              <a:t>1- </a:t>
            </a:r>
            <a:r>
              <a:rPr lang="pt-BR" b="1" dirty="0" smtClean="0"/>
              <a:t>(Espcex2012) Em </a:t>
            </a:r>
            <a:r>
              <a:rPr lang="pt-BR" b="1" dirty="0"/>
              <a:t>27 de fevereiro de 2010, o Chile sofreu um terremoto de 8.8 graus na Escala Richter. Esse país encontra-se em uma extensa faixa da Costa Oeste da América do Sul. A causa desse e de outros terremotos deve-se ao fato do Chile estar situado</a:t>
            </a:r>
            <a:endParaRPr lang="pt-BR" dirty="0"/>
          </a:p>
          <a:p>
            <a:pPr marL="0" indent="0">
              <a:buNone/>
            </a:pPr>
            <a:r>
              <a:rPr lang="pt-BR" b="1" dirty="0"/>
              <a:t>[A] na porção central da Placa Tectônica Sul-Americana, zona de constantes acomodações da litosfera.</a:t>
            </a:r>
            <a:endParaRPr lang="pt-BR" dirty="0"/>
          </a:p>
          <a:p>
            <a:pPr marL="0" indent="0">
              <a:buNone/>
            </a:pPr>
            <a:r>
              <a:rPr lang="pt-BR" b="1" dirty="0"/>
              <a:t>[B] na borda ocidental da Placa Tectônica Sul-Americana, junto à Cordilheira dos Andes, dobramento moderno formado por movimentos orogenéticos.</a:t>
            </a:r>
            <a:endParaRPr lang="pt-BR" dirty="0"/>
          </a:p>
          <a:p>
            <a:pPr marL="0" indent="0">
              <a:buNone/>
            </a:pPr>
            <a:r>
              <a:rPr lang="pt-BR" b="1" dirty="0"/>
              <a:t>[C] no limite ocidental da Placa Tectônica do Pacífico, zona de grande intensidade de movimentos orogenéticos.</a:t>
            </a:r>
            <a:endParaRPr lang="pt-BR" dirty="0"/>
          </a:p>
          <a:p>
            <a:pPr marL="0" indent="0">
              <a:buNone/>
            </a:pPr>
            <a:r>
              <a:rPr lang="pt-BR" b="1" dirty="0"/>
              <a:t>[D] no limite oriental da Placa Tectônica Sul-Americana, que se afasta da Placa de </a:t>
            </a:r>
            <a:r>
              <a:rPr lang="pt-BR" b="1" dirty="0" err="1"/>
              <a:t>Nazca</a:t>
            </a:r>
            <a:r>
              <a:rPr lang="pt-BR" b="1" dirty="0"/>
              <a:t>, formando grande falha geológica.</a:t>
            </a:r>
            <a:endParaRPr lang="pt-BR" dirty="0"/>
          </a:p>
          <a:p>
            <a:pPr marL="0" indent="0">
              <a:buNone/>
            </a:pPr>
            <a:r>
              <a:rPr lang="pt-BR" b="1" dirty="0"/>
              <a:t>[E] no limite ocidental da Placa Tectônica de </a:t>
            </a:r>
            <a:r>
              <a:rPr lang="pt-BR" b="1" dirty="0" err="1"/>
              <a:t>Nazca</a:t>
            </a:r>
            <a:r>
              <a:rPr lang="pt-BR" b="1" dirty="0"/>
              <a:t>, que se movimenta em sentido contrário ao da Placa do Pacífico, provocando </a:t>
            </a:r>
            <a:r>
              <a:rPr lang="pt-BR" b="1" dirty="0" err="1"/>
              <a:t>epirogênese</a:t>
            </a:r>
            <a:r>
              <a:rPr lang="pt-BR" b="1" dirty="0"/>
              <a:t>.</a:t>
            </a:r>
            <a:endParaRPr lang="pt-BR" dirty="0"/>
          </a:p>
          <a:p>
            <a:pPr marL="0" indent="0">
              <a:buNone/>
            </a:pPr>
            <a:endParaRPr lang="pt-BR" dirty="0"/>
          </a:p>
        </p:txBody>
      </p:sp>
      <p:sp>
        <p:nvSpPr>
          <p:cNvPr id="4" name="Título 1"/>
          <p:cNvSpPr>
            <a:spLocks noGrp="1"/>
          </p:cNvSpPr>
          <p:nvPr>
            <p:ph type="title"/>
          </p:nvPr>
        </p:nvSpPr>
        <p:spPr>
          <a:blipFill>
            <a:blip r:embed="rId2">
              <a:duotone>
                <a:prstClr val="black"/>
                <a:schemeClr val="accent3">
                  <a:tint val="45000"/>
                  <a:satMod val="400000"/>
                </a:schemeClr>
              </a:duotone>
            </a:blip>
            <a:tile tx="0" ty="0" sx="100000" sy="100000" flip="none" algn="tl"/>
          </a:blipFill>
        </p:spPr>
        <p:txBody>
          <a:bodyPr/>
          <a:lstStyle/>
          <a:p>
            <a:r>
              <a:rPr lang="pt-BR" b="1" dirty="0" smtClean="0"/>
              <a:t>Exercício – Revisão I</a:t>
            </a:r>
            <a:endParaRPr lang="pt-BR" b="1" dirty="0"/>
          </a:p>
        </p:txBody>
      </p:sp>
    </p:spTree>
    <p:extLst>
      <p:ext uri="{BB962C8B-B14F-4D97-AF65-F5344CB8AC3E}">
        <p14:creationId xmlns:p14="http://schemas.microsoft.com/office/powerpoint/2010/main" val="3999141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5141168"/>
          </a:xfrm>
        </p:spPr>
        <p:txBody>
          <a:bodyPr>
            <a:normAutofit fontScale="47500" lnSpcReduction="20000"/>
          </a:bodyPr>
          <a:lstStyle/>
          <a:p>
            <a:pPr marL="0" indent="0" algn="just">
              <a:buNone/>
            </a:pPr>
            <a:r>
              <a:rPr lang="pt-BR" dirty="0" smtClean="0"/>
              <a:t>(Espcex-2017) </a:t>
            </a:r>
            <a:r>
              <a:rPr lang="pt-BR" dirty="0"/>
              <a:t>Em 1540 a.C. o filósofo grego </a:t>
            </a:r>
            <a:r>
              <a:rPr lang="pt-BR" dirty="0" err="1"/>
              <a:t>Xenófanes</a:t>
            </a:r>
            <a:r>
              <a:rPr lang="pt-BR" dirty="0"/>
              <a:t> encontrou conchas marinhas nos cumes de montanhas e pensou que elas poderiam ter estado no fundo do mar em algum momento, sendo posteriormente soerguidas. Ele tinha razão: forças do interior da Terra movimentam a crosta terrestre, criam novos relevos ou modificam sua estrutura e fisionomia [...]. (Terra, Lygia; Araújo, Regina; Guimarães, Raul. Conexões: estudos de Geografia Geral e do Brasil, 2015, p.313). Essas novas formas de relevo criadas são constantemente modificadas sob a ação da água e do ar, por exemplo. Assim, sobre a dinâmica do relevo terrestre e a atuação dos agentes internos e externos do relevo, pode-se afirmar que</a:t>
            </a:r>
          </a:p>
          <a:p>
            <a:pPr marL="0" indent="0" algn="just">
              <a:buNone/>
            </a:pPr>
            <a:r>
              <a:rPr lang="pt-BR" dirty="0"/>
              <a:t>I- a presença da Dorsal </a:t>
            </a:r>
            <a:r>
              <a:rPr lang="pt-BR" dirty="0" err="1"/>
              <a:t>Mesoatlântica</a:t>
            </a:r>
            <a:r>
              <a:rPr lang="pt-BR" dirty="0"/>
              <a:t>, grande cadeia de montanhas submersa no Oceano Atlântico, ajuda a explicar a pouca probabilidade de ocorrerem tsunamis na costa brasileira, uma vez que esta é fruto não da colisão, mas do afastamento entre placas tectônicas.</a:t>
            </a:r>
          </a:p>
          <a:p>
            <a:pPr marL="0" indent="0" algn="just">
              <a:buNone/>
            </a:pPr>
            <a:r>
              <a:rPr lang="pt-BR" dirty="0"/>
              <a:t>II- no terremoto ocorrido no Japão, em 2011, a porção nordeste do País foi a mais atingida, por ser a mais próxima ao epicentro do maremoto, isto é, por estar mais próxima ao local da superfície onde se manifestou o maremoto.</a:t>
            </a:r>
          </a:p>
          <a:p>
            <a:pPr marL="0" indent="0" algn="just">
              <a:buNone/>
            </a:pPr>
            <a:r>
              <a:rPr lang="pt-BR" dirty="0"/>
              <a:t>III- os movimentos orogenéticos, ao atingirem as rochas com maior plasticidade, da crosta terrestre, são os responsáveis, por exemplo, pela formação de grandes dobramentos modernos, como os Alpes e os Andes.</a:t>
            </a:r>
          </a:p>
          <a:p>
            <a:pPr marL="0" indent="0" algn="just">
              <a:buNone/>
            </a:pPr>
            <a:r>
              <a:rPr lang="pt-BR" dirty="0"/>
              <a:t>IV- a formação de grandes deltas como o do rio Nilo e a formação de grandes planícies aluviais, favoráveis à atividade agrícola, como a do rio Ganges, estão associadas, principalmente, à erosão pluvial.</a:t>
            </a:r>
          </a:p>
          <a:p>
            <a:pPr marL="0" indent="0" algn="just">
              <a:buNone/>
            </a:pPr>
            <a:r>
              <a:rPr lang="pt-BR" dirty="0"/>
              <a:t>V- a presença de solos pedregosos nas regiões desérticas está relacionada, principalmente, à ação predominante do intemperismo químico nas rochas dessa região.</a:t>
            </a:r>
          </a:p>
          <a:p>
            <a:pPr marL="0" indent="0" algn="just">
              <a:buNone/>
            </a:pPr>
            <a:r>
              <a:rPr lang="pt-BR" dirty="0"/>
              <a:t>Assinale a alternativa que apresenta todas as afirmativas corretas.</a:t>
            </a:r>
          </a:p>
          <a:p>
            <a:pPr marL="0" indent="0">
              <a:buNone/>
            </a:pPr>
            <a:r>
              <a:rPr lang="pt-BR" b="1" cap="all" dirty="0" smtClean="0"/>
              <a:t>	A.</a:t>
            </a:r>
            <a:r>
              <a:rPr lang="pt-BR" dirty="0" smtClean="0"/>
              <a:t>I</a:t>
            </a:r>
            <a:r>
              <a:rPr lang="pt-BR" dirty="0"/>
              <a:t>, II e </a:t>
            </a:r>
            <a:r>
              <a:rPr lang="pt-BR" dirty="0" smtClean="0"/>
              <a:t>III		</a:t>
            </a:r>
            <a:r>
              <a:rPr lang="pt-BR" b="1" cap="all" dirty="0" smtClean="0"/>
              <a:t>B.</a:t>
            </a:r>
            <a:r>
              <a:rPr lang="pt-BR" dirty="0" smtClean="0"/>
              <a:t>I</a:t>
            </a:r>
            <a:r>
              <a:rPr lang="pt-BR" dirty="0"/>
              <a:t>, III e </a:t>
            </a:r>
            <a:r>
              <a:rPr lang="pt-BR" dirty="0" smtClean="0"/>
              <a:t>IV		</a:t>
            </a:r>
            <a:r>
              <a:rPr lang="pt-BR" b="1" cap="all" dirty="0" smtClean="0"/>
              <a:t>C.</a:t>
            </a:r>
            <a:r>
              <a:rPr lang="pt-BR" dirty="0" smtClean="0"/>
              <a:t>II</a:t>
            </a:r>
            <a:r>
              <a:rPr lang="pt-BR" dirty="0"/>
              <a:t>, IV e V</a:t>
            </a:r>
          </a:p>
          <a:p>
            <a:pPr marL="0" indent="0">
              <a:buNone/>
            </a:pPr>
            <a:r>
              <a:rPr lang="pt-BR" b="1" cap="all" dirty="0" smtClean="0"/>
              <a:t>	                            D.</a:t>
            </a:r>
            <a:r>
              <a:rPr lang="pt-BR" dirty="0" smtClean="0"/>
              <a:t>I</a:t>
            </a:r>
            <a:r>
              <a:rPr lang="pt-BR" dirty="0"/>
              <a:t>, II e </a:t>
            </a:r>
            <a:r>
              <a:rPr lang="pt-BR" dirty="0" smtClean="0"/>
              <a:t>IV		     </a:t>
            </a:r>
            <a:r>
              <a:rPr lang="pt-BR" b="1" cap="all" dirty="0" smtClean="0"/>
              <a:t>E.</a:t>
            </a:r>
            <a:r>
              <a:rPr lang="pt-BR" dirty="0" smtClean="0"/>
              <a:t>I</a:t>
            </a:r>
            <a:r>
              <a:rPr lang="pt-BR" dirty="0"/>
              <a:t>, III e V</a:t>
            </a:r>
          </a:p>
          <a:p>
            <a:pPr marL="0" indent="0">
              <a:buNone/>
            </a:pPr>
            <a:endParaRPr lang="pt-BR" dirty="0"/>
          </a:p>
        </p:txBody>
      </p:sp>
      <p:sp>
        <p:nvSpPr>
          <p:cNvPr id="4" name="Título 1"/>
          <p:cNvSpPr>
            <a:spLocks noGrp="1"/>
          </p:cNvSpPr>
          <p:nvPr>
            <p:ph type="title"/>
          </p:nvPr>
        </p:nvSpPr>
        <p:spPr>
          <a:blipFill>
            <a:blip r:embed="rId2">
              <a:duotone>
                <a:prstClr val="black"/>
                <a:schemeClr val="accent3">
                  <a:tint val="45000"/>
                  <a:satMod val="400000"/>
                </a:schemeClr>
              </a:duotone>
            </a:blip>
            <a:tile tx="0" ty="0" sx="100000" sy="100000" flip="none" algn="tl"/>
          </a:blipFill>
        </p:spPr>
        <p:txBody>
          <a:bodyPr/>
          <a:lstStyle/>
          <a:p>
            <a:r>
              <a:rPr lang="pt-BR" b="1" dirty="0" smtClean="0"/>
              <a:t>Exercício – Revisão I</a:t>
            </a:r>
            <a:endParaRPr lang="pt-BR" b="1" dirty="0"/>
          </a:p>
        </p:txBody>
      </p:sp>
    </p:spTree>
    <p:extLst>
      <p:ext uri="{BB962C8B-B14F-4D97-AF65-F5344CB8AC3E}">
        <p14:creationId xmlns:p14="http://schemas.microsoft.com/office/powerpoint/2010/main" val="197539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Estruturas Geológicas - Brasil</a:t>
            </a:r>
            <a:endParaRPr lang="pt-B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525" y="1924149"/>
            <a:ext cx="6005819" cy="431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609600" y="42703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pt-BR" smtClean="0"/>
              <a:t>Estruturas Geológicas - Brasil</a:t>
            </a:r>
            <a:endParaRPr lang="pt-BR" dirty="0"/>
          </a:p>
        </p:txBody>
      </p:sp>
    </p:spTree>
    <p:extLst>
      <p:ext uri="{BB962C8B-B14F-4D97-AF65-F5344CB8AC3E}">
        <p14:creationId xmlns:p14="http://schemas.microsoft.com/office/powerpoint/2010/main" val="719990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pt-BR" dirty="0" smtClean="0"/>
              <a:t>Estruturas Geológicas - Brasil</a:t>
            </a:r>
            <a:endParaRPr lang="pt-B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415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pt-BR" dirty="0" smtClean="0"/>
              <a:t>Estrutura Geológica - Brasil</a:t>
            </a:r>
            <a:endParaRPr lang="pt-BR" dirty="0"/>
          </a:p>
        </p:txBody>
      </p:sp>
      <p:pic>
        <p:nvPicPr>
          <p:cNvPr id="11266" name="Picture 2" descr="Resultado de imagem para estruturas geolog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6" y="2204864"/>
            <a:ext cx="9229436" cy="402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60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pt-BR" b="1" dirty="0" smtClean="0"/>
              <a:t>Tipos de Relevo </a:t>
            </a:r>
            <a:endParaRPr lang="pt-BR" b="1"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69646"/>
            <a:ext cx="7416824" cy="494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45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O Rio Amazonas é cercado por uma área de planíci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560840" cy="4608512"/>
          </a:xfrm>
          <a:prstGeom prst="rect">
            <a:avLst/>
          </a:prstGeom>
          <a:noFill/>
          <a:ln>
            <a:noFill/>
          </a:ln>
        </p:spPr>
      </p:pic>
      <p:sp>
        <p:nvSpPr>
          <p:cNvPr id="5" name="Título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pt-BR" b="1" dirty="0" smtClean="0"/>
              <a:t>Tipos de Relevo </a:t>
            </a:r>
            <a:endParaRPr lang="pt-BR" b="1" dirty="0"/>
          </a:p>
        </p:txBody>
      </p:sp>
    </p:spTree>
    <p:extLst>
      <p:ext uri="{BB962C8B-B14F-4D97-AF65-F5344CB8AC3E}">
        <p14:creationId xmlns:p14="http://schemas.microsoft.com/office/powerpoint/2010/main" val="399337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925144"/>
          </a:xfrm>
        </p:spPr>
        <p:txBody>
          <a:bodyPr/>
          <a:lstStyle/>
          <a:p>
            <a:pPr marL="0" indent="0">
              <a:buNone/>
            </a:pPr>
            <a:r>
              <a:rPr lang="pt-BR" dirty="0" smtClean="0"/>
              <a:t> </a:t>
            </a:r>
            <a:endParaRPr lang="pt-BR" dirty="0"/>
          </a:p>
        </p:txBody>
      </p:sp>
      <p:sp>
        <p:nvSpPr>
          <p:cNvPr id="4"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Estrutura Geológica</a:t>
            </a:r>
            <a:endParaRPr lang="pt-BR" b="1" dirty="0"/>
          </a:p>
        </p:txBody>
      </p:sp>
      <p:pic>
        <p:nvPicPr>
          <p:cNvPr id="5" name="Imagem 4" descr="modestr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772816"/>
            <a:ext cx="5184576" cy="4464496"/>
          </a:xfrm>
          <a:prstGeom prst="rect">
            <a:avLst/>
          </a:prstGeom>
          <a:noFill/>
          <a:ln>
            <a:noFill/>
          </a:ln>
        </p:spPr>
      </p:pic>
    </p:spTree>
    <p:extLst>
      <p:ext uri="{BB962C8B-B14F-4D97-AF65-F5344CB8AC3E}">
        <p14:creationId xmlns:p14="http://schemas.microsoft.com/office/powerpoint/2010/main" val="1759998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b="1" dirty="0" smtClean="0"/>
              <a:t>Relevo Brasil</a:t>
            </a:r>
            <a:endParaRPr lang="pt-BR" b="1" dirty="0"/>
          </a:p>
        </p:txBody>
      </p:sp>
      <p:sp>
        <p:nvSpPr>
          <p:cNvPr id="5" name="AutoShape 4" descr="Resultado de imagem para mapa de relevo brasil aroldo de azeve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843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0815" y="1813594"/>
            <a:ext cx="6265561" cy="469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716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b="1" dirty="0" smtClean="0"/>
              <a:t>Relevo Brasil</a:t>
            </a:r>
            <a:endParaRPr lang="pt-BR" b="1" dirty="0"/>
          </a:p>
        </p:txBody>
      </p:sp>
      <p:sp>
        <p:nvSpPr>
          <p:cNvPr id="2" name="Espaço Reservado para Conteúdo 1"/>
          <p:cNvSpPr>
            <a:spLocks noGrp="1"/>
          </p:cNvSpPr>
          <p:nvPr>
            <p:ph idx="1"/>
          </p:nvPr>
        </p:nvSpPr>
        <p:spPr/>
        <p:txBody>
          <a:bodyPr/>
          <a:lstStyle/>
          <a:p>
            <a:endParaRPr lang="pt-BR"/>
          </a:p>
        </p:txBody>
      </p:sp>
      <p:pic>
        <p:nvPicPr>
          <p:cNvPr id="1843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52928"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79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BR" b="1" dirty="0" smtClean="0"/>
              <a:t>Relevo Brasil</a:t>
            </a:r>
            <a:endParaRPr lang="pt-BR" b="1"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050" y="1691863"/>
            <a:ext cx="7557374" cy="476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870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blipFill>
            <a:blip r:embed="rId3">
              <a:duotone>
                <a:prstClr val="black"/>
                <a:schemeClr val="accent3">
                  <a:tint val="45000"/>
                  <a:satMod val="400000"/>
                </a:schemeClr>
              </a:duotone>
            </a:blip>
            <a:tile tx="0" ty="0" sx="100000" sy="100000" flip="none" algn="tl"/>
          </a:blipFill>
        </p:spPr>
        <p:txBody>
          <a:bodyPr/>
          <a:lstStyle/>
          <a:p>
            <a:r>
              <a:rPr lang="pt-BR" b="1" dirty="0" smtClean="0"/>
              <a:t>Exercício – Revisão I</a:t>
            </a:r>
            <a:endParaRPr lang="pt-BR" b="1" dirty="0"/>
          </a:p>
        </p:txBody>
      </p:sp>
      <p:sp>
        <p:nvSpPr>
          <p:cNvPr id="3" name="Espaço Reservado para Conteúdo 2"/>
          <p:cNvSpPr>
            <a:spLocks noGrp="1"/>
          </p:cNvSpPr>
          <p:nvPr>
            <p:ph idx="1"/>
          </p:nvPr>
        </p:nvSpPr>
        <p:spPr>
          <a:xfrm>
            <a:off x="457200" y="1600200"/>
            <a:ext cx="8229600" cy="5141168"/>
          </a:xfrm>
        </p:spPr>
        <p:txBody>
          <a:bodyPr>
            <a:normAutofit fontScale="55000" lnSpcReduction="20000"/>
          </a:bodyPr>
          <a:lstStyle/>
          <a:p>
            <a:pPr marL="514350" indent="-514350" algn="just">
              <a:buAutoNum type="arabicPeriod"/>
            </a:pPr>
            <a:r>
              <a:rPr lang="pt-BR" dirty="0" smtClean="0"/>
              <a:t>(</a:t>
            </a:r>
            <a:r>
              <a:rPr lang="pt-BR" dirty="0" err="1"/>
              <a:t>Espcex</a:t>
            </a:r>
            <a:r>
              <a:rPr lang="pt-BR" dirty="0"/>
              <a:t> (</a:t>
            </a:r>
            <a:r>
              <a:rPr lang="pt-BR" dirty="0" err="1"/>
              <a:t>Aman</a:t>
            </a:r>
            <a:r>
              <a:rPr lang="pt-BR" dirty="0"/>
              <a:t>) 2016) O relevo é o resultado da atuação de forças de origem interna e externa, as quais determinam as reentrâncias e as saliências da crosta terrestre. Sobre esse assunto, podemos afirmar que </a:t>
            </a:r>
            <a:endParaRPr lang="pt-BR" dirty="0" smtClean="0"/>
          </a:p>
          <a:p>
            <a:pPr marL="0" indent="0" algn="just">
              <a:buNone/>
            </a:pPr>
            <a:r>
              <a:rPr lang="pt-BR" dirty="0" smtClean="0"/>
              <a:t>I. o </a:t>
            </a:r>
            <a:r>
              <a:rPr lang="pt-BR" dirty="0"/>
              <a:t>surgimento das grandes cadeias montanhosas, como os Andes, os Alpes e o Himalaia, resulta dos movimentos orogenéticos, caracterizados pelos choques entre placas tectônicas. </a:t>
            </a:r>
            <a:endParaRPr lang="pt-BR" dirty="0" smtClean="0"/>
          </a:p>
          <a:p>
            <a:pPr marL="0" indent="0" algn="just">
              <a:buNone/>
            </a:pPr>
            <a:r>
              <a:rPr lang="pt-BR" dirty="0" smtClean="0"/>
              <a:t>II</a:t>
            </a:r>
            <a:r>
              <a:rPr lang="pt-BR" dirty="0"/>
              <a:t>. o intemperismo químico é um agente esculpidor do relevo muito característico das regiões desérticas, em virtude da intensa variação de temperatura nessas áreas. </a:t>
            </a:r>
            <a:endParaRPr lang="pt-BR" dirty="0" smtClean="0"/>
          </a:p>
          <a:p>
            <a:pPr marL="0" indent="0" algn="just">
              <a:buNone/>
            </a:pPr>
            <a:r>
              <a:rPr lang="pt-BR" dirty="0" smtClean="0"/>
              <a:t>III</a:t>
            </a:r>
            <a:r>
              <a:rPr lang="pt-BR" dirty="0"/>
              <a:t>. extensas planícies, como as dos rios Ganges, na Índia, e Mekong, no Vietnã, são resultantes do trabalho de deposição de sedimentos feito pelos rios, formando as planícies aluviais. </a:t>
            </a:r>
            <a:endParaRPr lang="pt-BR" dirty="0" smtClean="0"/>
          </a:p>
          <a:p>
            <a:pPr marL="0" indent="0" algn="just">
              <a:buNone/>
            </a:pPr>
            <a:r>
              <a:rPr lang="pt-BR" dirty="0" smtClean="0"/>
              <a:t>IV</a:t>
            </a:r>
            <a:r>
              <a:rPr lang="pt-BR" dirty="0"/>
              <a:t>. os planaltos brasileiros caracterizam-se como relevos residuais, pois permaneceram mais altos que o relevo circundante, por apresentarem estrutura rochosa mais resistente ao trabalho erosivo. </a:t>
            </a:r>
            <a:endParaRPr lang="pt-BR" dirty="0" smtClean="0"/>
          </a:p>
          <a:p>
            <a:pPr marL="0" indent="0" algn="just">
              <a:buNone/>
            </a:pPr>
            <a:r>
              <a:rPr lang="pt-BR" dirty="0" smtClean="0"/>
              <a:t>V</a:t>
            </a:r>
            <a:r>
              <a:rPr lang="pt-BR" dirty="0"/>
              <a:t>. por situar-se em área de estabilidade tectônica, o Brasil não possui formas de relevo resultantes da ação do vulcanismo. Assinale a alternativa que apresenta todas as afirmativas corretas </a:t>
            </a:r>
            <a:endParaRPr lang="pt-BR" dirty="0" smtClean="0"/>
          </a:p>
          <a:p>
            <a:pPr marL="514350" indent="-514350" algn="just">
              <a:buAutoNum type="alphaLcParenR"/>
            </a:pPr>
            <a:r>
              <a:rPr lang="pt-BR" dirty="0" smtClean="0"/>
              <a:t>I</a:t>
            </a:r>
            <a:r>
              <a:rPr lang="pt-BR" dirty="0"/>
              <a:t>, II e III 	</a:t>
            </a:r>
            <a:r>
              <a:rPr lang="pt-BR" dirty="0" smtClean="0"/>
              <a:t>	b</a:t>
            </a:r>
            <a:r>
              <a:rPr lang="pt-BR" dirty="0"/>
              <a:t>) I, III e IV </a:t>
            </a:r>
            <a:endParaRPr lang="pt-BR" dirty="0" smtClean="0"/>
          </a:p>
          <a:p>
            <a:pPr marL="0" indent="0">
              <a:buNone/>
            </a:pPr>
            <a:r>
              <a:rPr lang="pt-BR" dirty="0" smtClean="0"/>
              <a:t>c</a:t>
            </a:r>
            <a:r>
              <a:rPr lang="pt-BR" dirty="0"/>
              <a:t>) II, IV e V 	</a:t>
            </a:r>
            <a:r>
              <a:rPr lang="pt-BR" dirty="0" smtClean="0"/>
              <a:t>	d</a:t>
            </a:r>
            <a:r>
              <a:rPr lang="pt-BR" dirty="0"/>
              <a:t>) I, II e V </a:t>
            </a:r>
            <a:r>
              <a:rPr lang="pt-BR" dirty="0" smtClean="0"/>
              <a:t>		e</a:t>
            </a:r>
            <a:r>
              <a:rPr lang="pt-BR" dirty="0"/>
              <a:t>) III, IV e V</a:t>
            </a:r>
          </a:p>
        </p:txBody>
      </p:sp>
    </p:spTree>
    <p:extLst>
      <p:ext uri="{BB962C8B-B14F-4D97-AF65-F5344CB8AC3E}">
        <p14:creationId xmlns:p14="http://schemas.microsoft.com/office/powerpoint/2010/main" val="1967202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pPr marL="0" indent="0" algn="just">
              <a:buNone/>
            </a:pPr>
            <a:r>
              <a:rPr lang="pt-BR" dirty="0" smtClean="0"/>
              <a:t>2. ( </a:t>
            </a:r>
            <a:r>
              <a:rPr lang="pt-BR" dirty="0" err="1" smtClean="0"/>
              <a:t>Espcex</a:t>
            </a:r>
            <a:r>
              <a:rPr lang="pt-BR" dirty="0" smtClean="0"/>
              <a:t> 2011) </a:t>
            </a:r>
            <a:r>
              <a:rPr lang="pt-BR" dirty="0"/>
              <a:t>O território brasileiro está contido na Plataforma Americana, que é uma das três grandes unidades geológicas da América do Sul. Essa Plataforma abrange três vastos escudos cristalinos. Assinale a alternativa que apresenta esses três escudos.</a:t>
            </a:r>
            <a:br>
              <a:rPr lang="pt-BR" dirty="0"/>
            </a:br>
            <a:endParaRPr lang="pt-BR" dirty="0"/>
          </a:p>
          <a:p>
            <a:pPr marL="0" indent="0">
              <a:buNone/>
            </a:pPr>
            <a:r>
              <a:rPr lang="pt-BR" dirty="0" smtClean="0"/>
              <a:t>a) das </a:t>
            </a:r>
            <a:r>
              <a:rPr lang="pt-BR" dirty="0"/>
              <a:t>Guianas, do Parnaíba e do Paraná</a:t>
            </a:r>
          </a:p>
          <a:p>
            <a:pPr marL="0" indent="0">
              <a:buNone/>
            </a:pPr>
            <a:r>
              <a:rPr lang="pt-BR" dirty="0" smtClean="0"/>
              <a:t>b) Atlântico</a:t>
            </a:r>
            <a:r>
              <a:rPr lang="pt-BR" dirty="0"/>
              <a:t>, Amazônico e do Parnaíba</a:t>
            </a:r>
          </a:p>
          <a:p>
            <a:pPr marL="0" indent="0">
              <a:buNone/>
            </a:pPr>
            <a:r>
              <a:rPr lang="pt-BR" dirty="0" smtClean="0"/>
              <a:t>c) do </a:t>
            </a:r>
            <a:r>
              <a:rPr lang="pt-BR" dirty="0"/>
              <a:t>Paraná, Brasil Central e Amazônico</a:t>
            </a:r>
          </a:p>
          <a:p>
            <a:pPr marL="0" indent="0">
              <a:buNone/>
            </a:pPr>
            <a:r>
              <a:rPr lang="pt-BR" dirty="0" smtClean="0"/>
              <a:t>d)Brasil </a:t>
            </a:r>
            <a:r>
              <a:rPr lang="pt-BR" dirty="0"/>
              <a:t>Central, Atlântico e das Guianas</a:t>
            </a:r>
          </a:p>
          <a:p>
            <a:pPr marL="0" indent="0">
              <a:buNone/>
            </a:pPr>
            <a:r>
              <a:rPr lang="pt-BR" dirty="0" smtClean="0"/>
              <a:t>e)do </a:t>
            </a:r>
            <a:r>
              <a:rPr lang="pt-BR" dirty="0"/>
              <a:t>Parnaíba, Amazônico e do Paraná</a:t>
            </a:r>
          </a:p>
          <a:p>
            <a:pPr marL="0" indent="0">
              <a:buNone/>
            </a:pPr>
            <a:endParaRPr lang="pt-BR" dirty="0"/>
          </a:p>
        </p:txBody>
      </p:sp>
      <p:sp>
        <p:nvSpPr>
          <p:cNvPr id="4" name="Título 1"/>
          <p:cNvSpPr>
            <a:spLocks noGrp="1"/>
          </p:cNvSpPr>
          <p:nvPr>
            <p:ph type="title"/>
          </p:nvPr>
        </p:nvSpPr>
        <p:spPr>
          <a:blipFill>
            <a:blip r:embed="rId2">
              <a:duotone>
                <a:prstClr val="black"/>
                <a:schemeClr val="accent3">
                  <a:tint val="45000"/>
                  <a:satMod val="400000"/>
                </a:schemeClr>
              </a:duotone>
            </a:blip>
            <a:tile tx="0" ty="0" sx="100000" sy="100000" flip="none" algn="tl"/>
          </a:blipFill>
        </p:spPr>
        <p:txBody>
          <a:bodyPr/>
          <a:lstStyle/>
          <a:p>
            <a:r>
              <a:rPr lang="pt-BR" b="1" dirty="0" smtClean="0"/>
              <a:t>Exercício – Revisão I</a:t>
            </a:r>
            <a:endParaRPr lang="pt-BR" b="1" dirty="0"/>
          </a:p>
        </p:txBody>
      </p:sp>
    </p:spTree>
    <p:extLst>
      <p:ext uri="{BB962C8B-B14F-4D97-AF65-F5344CB8AC3E}">
        <p14:creationId xmlns:p14="http://schemas.microsoft.com/office/powerpoint/2010/main" val="418309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pPr marL="0" indent="0">
              <a:buNone/>
            </a:pPr>
            <a:r>
              <a:rPr lang="pt-BR" dirty="0"/>
              <a:t>Os conhecimentos sobre a estrutura da Terra permitem afirmar: </a:t>
            </a:r>
            <a:endParaRPr lang="pt-BR" dirty="0" smtClean="0"/>
          </a:p>
          <a:p>
            <a:pPr marL="0" indent="0">
              <a:buNone/>
            </a:pPr>
            <a:endParaRPr lang="pt-BR" dirty="0" smtClean="0"/>
          </a:p>
          <a:p>
            <a:pPr marL="514350" indent="-514350">
              <a:buAutoNum type="alphaLcParenR"/>
            </a:pPr>
            <a:r>
              <a:rPr lang="pt-BR" dirty="0" smtClean="0"/>
              <a:t>O </a:t>
            </a:r>
            <a:r>
              <a:rPr lang="pt-BR" dirty="0" err="1"/>
              <a:t>Sial</a:t>
            </a:r>
            <a:r>
              <a:rPr lang="pt-BR" dirty="0"/>
              <a:t> é a sua parte mais externa e é assim denominada pela presença predominante dos minerais silício e alumínio. </a:t>
            </a:r>
            <a:endParaRPr lang="pt-BR" dirty="0" smtClean="0"/>
          </a:p>
          <a:p>
            <a:pPr marL="0" indent="0">
              <a:buNone/>
            </a:pPr>
            <a:endParaRPr lang="pt-BR" dirty="0" smtClean="0"/>
          </a:p>
          <a:p>
            <a:pPr marL="0" indent="0">
              <a:buNone/>
            </a:pPr>
            <a:r>
              <a:rPr lang="pt-BR" dirty="0" smtClean="0"/>
              <a:t>b</a:t>
            </a:r>
            <a:r>
              <a:rPr lang="pt-BR" dirty="0"/>
              <a:t>) O </a:t>
            </a:r>
            <a:r>
              <a:rPr lang="pt-BR" dirty="0" err="1"/>
              <a:t>Sima</a:t>
            </a:r>
            <a:r>
              <a:rPr lang="pt-BR" dirty="0"/>
              <a:t> é a parte que vem após o </a:t>
            </a:r>
            <a:r>
              <a:rPr lang="pt-BR" dirty="0" err="1"/>
              <a:t>sial</a:t>
            </a:r>
            <a:r>
              <a:rPr lang="pt-BR" dirty="0"/>
              <a:t> e é a camada onde predominam as rochas sedimentares, além do silício e do magnésio. </a:t>
            </a:r>
            <a:endParaRPr lang="pt-BR" dirty="0" smtClean="0"/>
          </a:p>
          <a:p>
            <a:pPr marL="0" indent="0">
              <a:buNone/>
            </a:pPr>
            <a:endParaRPr lang="pt-BR" dirty="0" smtClean="0"/>
          </a:p>
          <a:p>
            <a:pPr marL="0" indent="0">
              <a:buNone/>
            </a:pPr>
            <a:r>
              <a:rPr lang="pt-BR" dirty="0" smtClean="0"/>
              <a:t>c</a:t>
            </a:r>
            <a:r>
              <a:rPr lang="pt-BR" dirty="0"/>
              <a:t>) O magma está situado na litosfera e é constituído por materiais sólidos. </a:t>
            </a:r>
            <a:endParaRPr lang="pt-BR" dirty="0" smtClean="0"/>
          </a:p>
          <a:p>
            <a:pPr marL="0" indent="0">
              <a:buNone/>
            </a:pPr>
            <a:endParaRPr lang="pt-BR" dirty="0" smtClean="0"/>
          </a:p>
          <a:p>
            <a:pPr marL="0" indent="0">
              <a:buNone/>
            </a:pPr>
            <a:r>
              <a:rPr lang="pt-BR" dirty="0" smtClean="0"/>
              <a:t>d</a:t>
            </a:r>
            <a:r>
              <a:rPr lang="pt-BR" dirty="0"/>
              <a:t>) O núcleo da Terra é predominantemente formado por silício e níquel. </a:t>
            </a:r>
            <a:endParaRPr lang="pt-BR" dirty="0" smtClean="0"/>
          </a:p>
          <a:p>
            <a:pPr marL="0" indent="0">
              <a:buNone/>
            </a:pPr>
            <a:endParaRPr lang="pt-BR" dirty="0" smtClean="0"/>
          </a:p>
          <a:p>
            <a:pPr marL="0" indent="0">
              <a:buNone/>
            </a:pPr>
            <a:endParaRPr lang="pt-BR" smtClean="0"/>
          </a:p>
          <a:p>
            <a:pPr marL="0" indent="0">
              <a:buNone/>
            </a:pPr>
            <a:r>
              <a:rPr lang="pt-BR" smtClean="0"/>
              <a:t>e</a:t>
            </a:r>
            <a:r>
              <a:rPr lang="pt-BR" dirty="0"/>
              <a:t>) O núcleo é a parte menos densa, em razão da alta temperatura. </a:t>
            </a:r>
          </a:p>
        </p:txBody>
      </p:sp>
      <p:sp>
        <p:nvSpPr>
          <p:cNvPr id="4" name="Título 1"/>
          <p:cNvSpPr>
            <a:spLocks noGrp="1"/>
          </p:cNvSpPr>
          <p:nvPr>
            <p:ph type="title"/>
          </p:nvPr>
        </p:nvSpPr>
        <p:spPr>
          <a:blipFill>
            <a:blip r:embed="rId2">
              <a:duotone>
                <a:prstClr val="black"/>
                <a:schemeClr val="accent3">
                  <a:tint val="45000"/>
                  <a:satMod val="400000"/>
                </a:schemeClr>
              </a:duotone>
            </a:blip>
            <a:tile tx="0" ty="0" sx="100000" sy="100000" flip="none" algn="tl"/>
          </a:blipFill>
        </p:spPr>
        <p:txBody>
          <a:bodyPr/>
          <a:lstStyle/>
          <a:p>
            <a:r>
              <a:rPr lang="pt-BR" b="1" dirty="0" smtClean="0"/>
              <a:t>Exercício – Revisão I</a:t>
            </a:r>
            <a:endParaRPr lang="pt-BR" b="1" dirty="0"/>
          </a:p>
        </p:txBody>
      </p:sp>
    </p:spTree>
    <p:extLst>
      <p:ext uri="{BB962C8B-B14F-4D97-AF65-F5344CB8AC3E}">
        <p14:creationId xmlns:p14="http://schemas.microsoft.com/office/powerpoint/2010/main" val="278406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189" y="2283513"/>
            <a:ext cx="8017259" cy="261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Dinâmica Geológica</a:t>
            </a:r>
            <a:endParaRPr lang="pt-BR" b="1" dirty="0"/>
          </a:p>
        </p:txBody>
      </p:sp>
    </p:spTree>
    <p:extLst>
      <p:ext uri="{BB962C8B-B14F-4D97-AF65-F5344CB8AC3E}">
        <p14:creationId xmlns:p14="http://schemas.microsoft.com/office/powerpoint/2010/main" val="291186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1" y="1484784"/>
            <a:ext cx="7488832"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Dinâmica Geológica</a:t>
            </a:r>
            <a:endParaRPr lang="pt-BR" b="1" dirty="0"/>
          </a:p>
        </p:txBody>
      </p:sp>
    </p:spTree>
    <p:extLst>
      <p:ext uri="{BB962C8B-B14F-4D97-AF65-F5344CB8AC3E}">
        <p14:creationId xmlns:p14="http://schemas.microsoft.com/office/powerpoint/2010/main" val="320711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Dinâmica Geológica</a:t>
            </a:r>
            <a:endParaRPr lang="pt-BR" b="1" dirty="0"/>
          </a:p>
        </p:txBody>
      </p:sp>
      <p:sp>
        <p:nvSpPr>
          <p:cNvPr id="2" name="Espaço Reservado para Conteúdo 1"/>
          <p:cNvSpPr>
            <a:spLocks noGrp="1"/>
          </p:cNvSpPr>
          <p:nvPr>
            <p:ph idx="1"/>
          </p:nvPr>
        </p:nvSpPr>
        <p:spPr/>
        <p:txBody>
          <a:bodyPr/>
          <a:lstStyle/>
          <a:p>
            <a:endParaRPr lang="pt-BR"/>
          </a:p>
        </p:txBody>
      </p:sp>
      <p:pic>
        <p:nvPicPr>
          <p:cNvPr id="13314" name="Picture 2" descr="Resultado de imagem para estruturas geolog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61531"/>
            <a:ext cx="8280920" cy="514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7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0044"/>
            <a:ext cx="7632848" cy="479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Dinâmica Geológica</a:t>
            </a:r>
            <a:endParaRPr lang="pt-BR" b="1" dirty="0"/>
          </a:p>
        </p:txBody>
      </p:sp>
    </p:spTree>
    <p:extLst>
      <p:ext uri="{BB962C8B-B14F-4D97-AF65-F5344CB8AC3E}">
        <p14:creationId xmlns:p14="http://schemas.microsoft.com/office/powerpoint/2010/main" val="120944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7704855" cy="501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pt-BR" b="1" dirty="0" smtClean="0"/>
              <a:t>Dinâmica Geológica</a:t>
            </a:r>
            <a:endParaRPr lang="pt-BR" b="1" dirty="0"/>
          </a:p>
        </p:txBody>
      </p:sp>
    </p:spTree>
    <p:extLst>
      <p:ext uri="{BB962C8B-B14F-4D97-AF65-F5344CB8AC3E}">
        <p14:creationId xmlns:p14="http://schemas.microsoft.com/office/powerpoint/2010/main" val="362218152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1006</Words>
  <Application>Microsoft Office PowerPoint</Application>
  <PresentationFormat>Apresentação na tela (4:3)</PresentationFormat>
  <Paragraphs>139</Paragraphs>
  <Slides>34</Slides>
  <Notes>2</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Estrutura Geológica e Relevo Geral e Brasil</vt:lpstr>
      <vt:lpstr>Estrutura Geológica</vt:lpstr>
      <vt:lpstr>Estrutura Geológica</vt:lpstr>
      <vt:lpstr>Exercício – Revisão I</vt:lpstr>
      <vt:lpstr>Dinâmica Geológica</vt:lpstr>
      <vt:lpstr>Dinâmica Geológica</vt:lpstr>
      <vt:lpstr>Dinâmica Geológica</vt:lpstr>
      <vt:lpstr>Dinâmica Geológica</vt:lpstr>
      <vt:lpstr>Dinâmica Geológica</vt:lpstr>
      <vt:lpstr>Dinâmica Geológica</vt:lpstr>
      <vt:lpstr>Tipos de Rochas</vt:lpstr>
      <vt:lpstr>Tipos de Rocha</vt:lpstr>
      <vt:lpstr>Tipos de Rocha</vt:lpstr>
      <vt:lpstr>Estrutura Geológica</vt:lpstr>
      <vt:lpstr>Estruturas Geológicas</vt:lpstr>
      <vt:lpstr>Estruturas Geológicas</vt:lpstr>
      <vt:lpstr>Estruturas Geológicas</vt:lpstr>
      <vt:lpstr>Estruturas Geológicas</vt:lpstr>
      <vt:lpstr>Exercício – Revisão I</vt:lpstr>
      <vt:lpstr>Eras Geológicas</vt:lpstr>
      <vt:lpstr>Apresentação do PowerPoint</vt:lpstr>
      <vt:lpstr>Apresentação do PowerPoint</vt:lpstr>
      <vt:lpstr>Exercício – Revisão I</vt:lpstr>
      <vt:lpstr>Exercício – Revisão I</vt:lpstr>
      <vt:lpstr>Estruturas Geológicas - Brasil</vt:lpstr>
      <vt:lpstr>Estruturas Geológicas - Brasil</vt:lpstr>
      <vt:lpstr>Estrutura Geológica - Brasil</vt:lpstr>
      <vt:lpstr>Tipos de Relevo </vt:lpstr>
      <vt:lpstr>Tipos de Relevo </vt:lpstr>
      <vt:lpstr>Relevo Brasil</vt:lpstr>
      <vt:lpstr>Relevo Brasil</vt:lpstr>
      <vt:lpstr>Relevo Brasil</vt:lpstr>
      <vt:lpstr>Exercício – Revisão I</vt:lpstr>
      <vt:lpstr>Exercício – Revisão 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Estrutura Geológica</dc:title>
  <dc:creator>pc</dc:creator>
  <cp:lastModifiedBy>pc</cp:lastModifiedBy>
  <cp:revision>40</cp:revision>
  <dcterms:created xsi:type="dcterms:W3CDTF">2018-03-04T09:23:55Z</dcterms:created>
  <dcterms:modified xsi:type="dcterms:W3CDTF">2018-04-15T14:23:14Z</dcterms:modified>
</cp:coreProperties>
</file>