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  <p:sldId id="273" r:id="rId20"/>
    <p:sldId id="281" r:id="rId21"/>
    <p:sldId id="280" r:id="rId22"/>
    <p:sldId id="279" r:id="rId23"/>
    <p:sldId id="282" r:id="rId24"/>
    <p:sldId id="27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2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69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10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31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5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7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13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70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6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F548-5ACA-4E00-9AD5-D077A31ACA7D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7D2B-903A-4370-A692-A556C97A95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4" name="Espaço Reservado para Conteúdo 3" descr="Exemplo de um climograma. Observe toda a sua composiçã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40" y="1600200"/>
            <a:ext cx="685751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22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/>
              <a:t>CLIMA TROPICAL CONTINENTAL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Área </a:t>
            </a:r>
            <a:r>
              <a:rPr lang="pt-BR" b="1" dirty="0">
                <a:solidFill>
                  <a:srgbClr val="0070C0"/>
                </a:solidFill>
              </a:rPr>
              <a:t>de ocorrência: </a:t>
            </a:r>
            <a:r>
              <a:rPr lang="pt-BR" dirty="0"/>
              <a:t>Abrange áreas das regiões Centro-Oeste, Nordeste, Norte e Sudeste. Quase toda a região Centro-Oeste, o Centro-Sul do Tocantins, algumas faixas da região Nordeste e também partes do Sudeste brasileiro.</a:t>
            </a: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Fatores </a:t>
            </a:r>
            <a:r>
              <a:rPr lang="pt-BR" b="1" dirty="0">
                <a:solidFill>
                  <a:srgbClr val="0070C0"/>
                </a:solidFill>
              </a:rPr>
              <a:t>atuantes: </a:t>
            </a:r>
            <a:r>
              <a:rPr lang="pt-BR" dirty="0"/>
              <a:t>latitude, continentalidade e distribuição do relevo.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Dinâmica </a:t>
            </a:r>
            <a:r>
              <a:rPr lang="pt-BR" b="1" dirty="0">
                <a:solidFill>
                  <a:srgbClr val="0070C0"/>
                </a:solidFill>
              </a:rPr>
              <a:t>das Massas de Ar: </a:t>
            </a:r>
            <a:r>
              <a:rPr lang="pt-BR" dirty="0"/>
              <a:t>no verão a </a:t>
            </a:r>
            <a:r>
              <a:rPr lang="pt-BR" dirty="0" err="1"/>
              <a:t>mEc</a:t>
            </a:r>
            <a:r>
              <a:rPr lang="pt-BR" dirty="0"/>
              <a:t> e </a:t>
            </a:r>
            <a:r>
              <a:rPr lang="pt-BR" dirty="0" err="1"/>
              <a:t>mTa</a:t>
            </a:r>
            <a:r>
              <a:rPr lang="pt-BR" dirty="0"/>
              <a:t>. O inverno é seco devido a </a:t>
            </a:r>
            <a:r>
              <a:rPr lang="pt-BR" dirty="0" err="1"/>
              <a:t>mPa</a:t>
            </a:r>
            <a:r>
              <a:rPr lang="pt-BR" dirty="0"/>
              <a:t> e </a:t>
            </a:r>
            <a:r>
              <a:rPr lang="pt-BR" dirty="0" err="1"/>
              <a:t>mTc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Características </a:t>
            </a:r>
            <a:r>
              <a:rPr lang="pt-BR" b="1" dirty="0">
                <a:solidFill>
                  <a:srgbClr val="0070C0"/>
                </a:solidFill>
              </a:rPr>
              <a:t>de Temperatura: </a:t>
            </a:r>
            <a:r>
              <a:rPr lang="pt-BR" dirty="0"/>
              <a:t>A temperatura média varia entre 18 °C e 28 °C. A variação da amplitude térmica existente é consequência da continentalidade.</a:t>
            </a: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Características </a:t>
            </a:r>
            <a:r>
              <a:rPr lang="pt-BR" b="1" dirty="0">
                <a:solidFill>
                  <a:srgbClr val="0070C0"/>
                </a:solidFill>
              </a:rPr>
              <a:t>de Umidade: </a:t>
            </a:r>
            <a:r>
              <a:rPr lang="pt-BR" dirty="0"/>
              <a:t>um índice de chuvas em torno de 1500 mm por ano.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Visão </a:t>
            </a:r>
            <a:r>
              <a:rPr lang="pt-BR" b="1" dirty="0">
                <a:solidFill>
                  <a:srgbClr val="0070C0"/>
                </a:solidFill>
              </a:rPr>
              <a:t>ampla:  </a:t>
            </a:r>
            <a:r>
              <a:rPr lang="pt-BR" b="1" dirty="0">
                <a:solidFill>
                  <a:srgbClr val="FF0000"/>
                </a:solidFill>
              </a:rPr>
              <a:t>É chamado de tropical típico, sendo o mais representativo do Brasil. Apresenta duas estações bem definidas: uma chuvosa, o verão e, outra seca, o inverno.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06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5" name="Espaço Reservado para Conteúdo 4" descr="Resultado de imagem para climograma da cidade de goian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984775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69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CLIMA TROPICAL SEMIÁRIDO ou SEMI-ÁRIDO</a:t>
            </a: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Área de ocorrência: </a:t>
            </a:r>
            <a:r>
              <a:rPr lang="pt-BR" dirty="0"/>
              <a:t>Sertão nordestino e norte de Minas.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Fatores atuantes: </a:t>
            </a:r>
            <a:r>
              <a:rPr lang="pt-BR" dirty="0"/>
              <a:t>latitude e disposição do relevo.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Dinâmica das Massas de Ar: </a:t>
            </a:r>
            <a:r>
              <a:rPr lang="pt-BR" dirty="0"/>
              <a:t>Na maior parte do ano, predomina a influência da massa Equatorial atlântica que, apesar de ser oriunda do oceano, alcança essa região com pouca umidade, em função dos obstáculos oferecidos pelo relevo. As outras massas, </a:t>
            </a:r>
            <a:r>
              <a:rPr lang="pt-BR" dirty="0" err="1"/>
              <a:t>mTa</a:t>
            </a:r>
            <a:r>
              <a:rPr lang="pt-BR" dirty="0"/>
              <a:t> e </a:t>
            </a:r>
            <a:r>
              <a:rPr lang="pt-BR" dirty="0" err="1"/>
              <a:t>mEc</a:t>
            </a:r>
            <a:r>
              <a:rPr lang="pt-BR" dirty="0"/>
              <a:t>, também tem dificuldade de chegar, por causa do relevo. Quando não perdem umidade em sua trajetória, levam chuva. 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Temperatura: </a:t>
            </a:r>
            <a:r>
              <a:rPr lang="pt-BR" dirty="0"/>
              <a:t>As temperaturas médias são elevadas, com média de 27 °C.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Umidade: </a:t>
            </a:r>
            <a:r>
              <a:rPr lang="pt-BR" dirty="0"/>
              <a:t>É o clima brasileiro com o menor índice pluviométrico anual. As chuvas são escassas e irregulares, o índice chega a ser inferior a 500 </a:t>
            </a:r>
            <a:r>
              <a:rPr lang="pt-BR" dirty="0" err="1"/>
              <a:t>mm.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Visão ampla: </a:t>
            </a:r>
            <a:r>
              <a:rPr lang="pt-BR" b="1" dirty="0">
                <a:solidFill>
                  <a:srgbClr val="FF0000"/>
                </a:solidFill>
              </a:rPr>
              <a:t>tipo climático quente e seco, quase árido (por isso a nomenclatura “semiárido”). Além de temperaturas elevadas, a escassez de chuva ocorre sem regularidade. Segundo a ONU 11% do território brasileiro que se incluem no polígono das secas.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17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9771"/>
            <a:ext cx="8514972" cy="50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67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CLIMA TROPICAL DE ALTITUDE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Área </a:t>
            </a:r>
            <a:r>
              <a:rPr lang="pt-BR" b="1" dirty="0">
                <a:solidFill>
                  <a:srgbClr val="0070C0"/>
                </a:solidFill>
              </a:rPr>
              <a:t>de ocorrência: </a:t>
            </a:r>
            <a:r>
              <a:rPr lang="pt-BR" dirty="0"/>
              <a:t>Áreas de maior altitude da região Sudeste</a:t>
            </a: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Fatores </a:t>
            </a:r>
            <a:r>
              <a:rPr lang="pt-BR" b="1" dirty="0">
                <a:solidFill>
                  <a:srgbClr val="0070C0"/>
                </a:solidFill>
              </a:rPr>
              <a:t>atuantes: </a:t>
            </a:r>
            <a:r>
              <a:rPr lang="pt-BR" dirty="0"/>
              <a:t>Destaque para altitude e latitude.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Dinâmica </a:t>
            </a:r>
            <a:r>
              <a:rPr lang="pt-BR" b="1" dirty="0">
                <a:solidFill>
                  <a:srgbClr val="0070C0"/>
                </a:solidFill>
              </a:rPr>
              <a:t>das Massas de Ar: </a:t>
            </a:r>
            <a:r>
              <a:rPr lang="pt-BR" dirty="0"/>
              <a:t>grande influência anual da </a:t>
            </a:r>
            <a:r>
              <a:rPr lang="pt-BR" dirty="0" err="1"/>
              <a:t>mTa</a:t>
            </a:r>
            <a:r>
              <a:rPr lang="pt-BR" dirty="0"/>
              <a:t>. No inverno a </a:t>
            </a:r>
            <a:r>
              <a:rPr lang="pt-BR" dirty="0" err="1"/>
              <a:t>mPa</a:t>
            </a:r>
            <a:r>
              <a:rPr lang="pt-BR" dirty="0"/>
              <a:t> provoca baixas temperaturas e geadas.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Características </a:t>
            </a:r>
            <a:r>
              <a:rPr lang="pt-BR" b="1" dirty="0">
                <a:solidFill>
                  <a:srgbClr val="0070C0"/>
                </a:solidFill>
              </a:rPr>
              <a:t>de Temperatura: </a:t>
            </a:r>
            <a:r>
              <a:rPr lang="pt-BR" dirty="0"/>
              <a:t>A temperatura, com média anual entre 18 °C e 22 °C,  é mais baixa nas áreas mais altas do relevo</a:t>
            </a: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Características </a:t>
            </a:r>
            <a:r>
              <a:rPr lang="pt-BR" b="1" dirty="0">
                <a:solidFill>
                  <a:srgbClr val="0070C0"/>
                </a:solidFill>
              </a:rPr>
              <a:t>de Umidade: </a:t>
            </a:r>
            <a:r>
              <a:rPr lang="pt-BR" dirty="0"/>
              <a:t>Um pouco maior do que o tropical típico, com volume anual acima de 1700 </a:t>
            </a:r>
            <a:r>
              <a:rPr lang="pt-BR" dirty="0" err="1"/>
              <a:t>mm</a:t>
            </a:r>
            <a:r>
              <a:rPr lang="pt-BR" dirty="0" err="1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Visão ampla: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verões menos quentes e invernos mais frios.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6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Resultado de imagem para climograma de campos do jordã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38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CLIMA SUBTROPICAL ÚMIDO OU </a:t>
            </a:r>
            <a:r>
              <a:rPr lang="pt-BR" b="1" dirty="0" smtClean="0">
                <a:solidFill>
                  <a:srgbClr val="0070C0"/>
                </a:solidFill>
              </a:rPr>
              <a:t>SUBTROPICAL</a:t>
            </a:r>
          </a:p>
          <a:p>
            <a:pPr marL="0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Área de ocorrência: </a:t>
            </a:r>
            <a:r>
              <a:rPr lang="pt-BR" dirty="0"/>
              <a:t>Representativo do sul do Brasil. Território brasileiro situado ao sul do Trópico de Capricórnio, na Zona Climática Temperada do Sul. Inclui os estados da Região Sul e parte de São Paulo e Mato Grosso do Sul.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Fatores atuantes: </a:t>
            </a:r>
            <a:r>
              <a:rPr lang="pt-BR" dirty="0"/>
              <a:t>latitude, altitude e </a:t>
            </a:r>
            <a:r>
              <a:rPr lang="pt-BR" dirty="0" err="1"/>
              <a:t>maritimidade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Dinâmica das Massas de Ar: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marcado pela ação da </a:t>
            </a:r>
            <a:r>
              <a:rPr lang="pt-BR" dirty="0" err="1"/>
              <a:t>mTa</a:t>
            </a:r>
            <a:r>
              <a:rPr lang="pt-BR" dirty="0"/>
              <a:t>, mas sofre grande influência da </a:t>
            </a:r>
            <a:r>
              <a:rPr lang="pt-BR" dirty="0" err="1"/>
              <a:t>mPa</a:t>
            </a:r>
            <a:r>
              <a:rPr lang="pt-BR" dirty="0"/>
              <a:t> no inverno. O encontro dessa frente polar com frentes quentes provoca as chamadas </a:t>
            </a:r>
            <a:r>
              <a:rPr lang="pt-BR" i="1" dirty="0"/>
              <a:t>chuvas frontais</a:t>
            </a:r>
            <a:r>
              <a:rPr lang="pt-BR" dirty="0"/>
              <a:t> e pode acarretar chuvas e trovoadas, por vezes granizo, com ventos com rajadas de 60 a 90 km/h.</a:t>
            </a:r>
          </a:p>
          <a:p>
            <a:pPr marL="0" indent="0" algn="just">
              <a:buNone/>
            </a:pPr>
            <a:r>
              <a:rPr lang="pt-BR" dirty="0"/>
              <a:t>No inverno a ação da </a:t>
            </a:r>
            <a:r>
              <a:rPr lang="pt-BR" dirty="0" err="1"/>
              <a:t>mPa</a:t>
            </a:r>
            <a:r>
              <a:rPr lang="pt-BR" dirty="0"/>
              <a:t> pode levar a temperatura alcançar índices negativos, acompanhados de geada e neve, nos lugares mais elevados.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Temperatura: </a:t>
            </a:r>
            <a:r>
              <a:rPr lang="pt-BR" dirty="0"/>
              <a:t>As temperaturas variam de 18 °C a 22º C, considerada a mais baixa do país. Em lugares de altitude elevada, a média cai para 10ºC. É a maior amplitude térmica anual do país com variação que pode chegar a 10ºC. 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Umidade: </a:t>
            </a:r>
            <a:r>
              <a:rPr lang="pt-BR" dirty="0"/>
              <a:t>O índice pluviométrico anual varia de 1500mm a 2000 </a:t>
            </a:r>
            <a:r>
              <a:rPr lang="pt-BR" dirty="0" err="1"/>
              <a:t>mm.</a:t>
            </a:r>
            <a:r>
              <a:rPr lang="pt-BR" dirty="0"/>
              <a:t> Com chuvas concentradas de novembro a março.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Visão ampla: </a:t>
            </a:r>
            <a:r>
              <a:rPr lang="pt-BR" b="1" dirty="0">
                <a:solidFill>
                  <a:srgbClr val="FF0000"/>
                </a:solidFill>
              </a:rPr>
              <a:t>Tem as estações definidas e chuvas bem distribuídas durante o ano. No inverno, são constantes as ondas de frio e a formação de geada. Pode ocorrer neve nas áreas de maior altitude.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65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" y="1600200"/>
            <a:ext cx="78827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3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7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1. Considere </a:t>
            </a:r>
            <a:r>
              <a:rPr lang="pt-BR" dirty="0"/>
              <a:t>os </a:t>
            </a:r>
            <a:r>
              <a:rPr lang="pt-BR" dirty="0" err="1"/>
              <a:t>climogramas</a:t>
            </a:r>
            <a:r>
              <a:rPr lang="pt-BR" dirty="0"/>
              <a:t> de três municípios brasileiros.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equatorial – tropical continental – subtropical.   </a:t>
            </a:r>
          </a:p>
          <a:p>
            <a:pPr marL="0" indent="0">
              <a:buNone/>
            </a:pPr>
            <a:r>
              <a:rPr lang="pt-BR" dirty="0"/>
              <a:t>b) tropical continental – subtropical – equatorial. 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/>
              <a:t>) equatorial semiárido – subtropical – tropical de altitude.   </a:t>
            </a:r>
          </a:p>
          <a:p>
            <a:pPr marL="0" indent="0">
              <a:buNone/>
            </a:pPr>
            <a:r>
              <a:rPr lang="pt-BR" dirty="0"/>
              <a:t>d) tropical semiárido – equatorial – subtropical.   </a:t>
            </a:r>
          </a:p>
          <a:p>
            <a:pPr marL="0" indent="0">
              <a:buNone/>
            </a:pPr>
            <a:r>
              <a:rPr lang="pt-BR" dirty="0"/>
              <a:t>e) equatorial – tropical de altitude – tropical semiúmido. 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071745" cy="227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7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/>
              <a:t>O </a:t>
            </a:r>
            <a:r>
              <a:rPr lang="pt-BR" dirty="0" err="1"/>
              <a:t>climograma</a:t>
            </a:r>
            <a:r>
              <a:rPr lang="pt-BR" dirty="0"/>
              <a:t> é uma linguagem que na forma de gráfico apresenta as informações das características climáticas de uma região. </a:t>
            </a:r>
          </a:p>
          <a:p>
            <a:pPr marL="0" indent="0" algn="ctr">
              <a:buNone/>
            </a:pPr>
            <a:r>
              <a:rPr lang="pt-BR" dirty="0" smtClean="0"/>
              <a:t>Nele </a:t>
            </a:r>
            <a:r>
              <a:rPr lang="pt-BR" dirty="0"/>
              <a:t>temos informações dos elementos do clima como temperatura e precipitação.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LEITURA DO </a:t>
            </a:r>
            <a:r>
              <a:rPr lang="pt-BR" b="1" dirty="0" smtClean="0">
                <a:solidFill>
                  <a:srgbClr val="0070C0"/>
                </a:solidFill>
              </a:rPr>
              <a:t>GRÁFICO</a:t>
            </a:r>
          </a:p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Na parte inferior identificamos os meses do ano</a:t>
            </a:r>
            <a:r>
              <a:rPr lang="pt-BR" dirty="0" smtClean="0"/>
              <a:t>.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Do lado esquerdo a graduação em mm, identificamos a quantidade de chuva mês a mês.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Do </a:t>
            </a:r>
            <a:r>
              <a:rPr lang="pt-BR" dirty="0"/>
              <a:t>lado direito graduados em </a:t>
            </a:r>
            <a:r>
              <a:rPr lang="pt-BR" dirty="0" err="1"/>
              <a:t>ºC</a:t>
            </a:r>
            <a:r>
              <a:rPr lang="pt-BR" dirty="0"/>
              <a:t> observamos a variação da temperatura.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07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2. </a:t>
            </a:r>
            <a:r>
              <a:rPr lang="pt-BR" dirty="0"/>
              <a:t>Sobre o clima semiárido, analise as afirmações abaixo.</a:t>
            </a:r>
          </a:p>
          <a:p>
            <a:pPr marL="571500" indent="-571500">
              <a:buAutoNum type="romanUcPeriod"/>
            </a:pPr>
            <a:r>
              <a:rPr lang="pt-BR" dirty="0" smtClean="0"/>
              <a:t>O </a:t>
            </a:r>
            <a:r>
              <a:rPr lang="pt-BR" dirty="0"/>
              <a:t>principal sistema responsável pela maior parte da precipitação na porção Norte do Nordeste do Brasil é a Zona de Convergência Intertropical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II. As chuvas no semiárido brasileiro ocorrem predominantemente entre os meses de fevereiro a maio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III. O semiárido apresenta um regime pluviométrico que proporciona a manutenção de drenagens perenes durante todo o ano.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62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Observe o mapa </a:t>
            </a:r>
            <a:r>
              <a:rPr lang="pt-BR" dirty="0" smtClean="0"/>
              <a:t>a seguir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26180"/>
            <a:ext cx="4176464" cy="465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2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87660"/>
              </p:ext>
            </p:extLst>
          </p:nvPr>
        </p:nvGraphicFramePr>
        <p:xfrm>
          <a:off x="1763688" y="2348880"/>
          <a:ext cx="6408712" cy="367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238"/>
                <a:gridCol w="987781"/>
                <a:gridCol w="1051557"/>
                <a:gridCol w="945511"/>
                <a:gridCol w="946253"/>
                <a:gridCol w="1051557"/>
                <a:gridCol w="1050815"/>
              </a:tblGrid>
              <a:tr h="3166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6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a)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Equatorial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Semiárido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Litorâneo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Subtropical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 de Altitude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b)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Equatorial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Semiárido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Litorâneo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Subtropical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 de Altitude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c)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Equatorial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Litorâneo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Subtropical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 de Altitude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Semiárido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d)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Equatorial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Semiárido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Litorâneo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Tropical de Altitude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Subtropical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e)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 dirty="0">
                          <a:effectLst/>
                        </a:rPr>
                        <a:t>Tropical de Altitude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Equatorial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Semiárido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Litorâneo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>
                          <a:effectLst/>
                        </a:rPr>
                        <a:t>Subtropical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200" dirty="0">
                          <a:effectLst/>
                        </a:rPr>
                        <a:t>Tropical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6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Assinale a alternativa que indica correta e respectivamente os climas representados, na figura, pelos números 1, 2, 3, 4, 5 e 6.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27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48671" cy="3484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83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Com base na análise dos </a:t>
            </a:r>
            <a:r>
              <a:rPr lang="pt-BR" dirty="0" err="1"/>
              <a:t>climogramas</a:t>
            </a:r>
            <a:r>
              <a:rPr lang="pt-BR" dirty="0"/>
              <a:t> e nos conhecimentos sobre os climas do Brasil, pode-se afirmar que a alternativa que associa corretamente o </a:t>
            </a:r>
            <a:r>
              <a:rPr lang="pt-BR" dirty="0" err="1"/>
              <a:t>climograma</a:t>
            </a:r>
            <a:r>
              <a:rPr lang="pt-BR" dirty="0"/>
              <a:t> ao seu respectivo tipo climático é a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</a:t>
            </a:r>
            <a:r>
              <a:rPr lang="pt-BR" dirty="0"/>
              <a:t>) I. tropical – II. subtropical – III. semiárido.   </a:t>
            </a:r>
          </a:p>
          <a:p>
            <a:pPr marL="0" indent="0">
              <a:buNone/>
            </a:pPr>
            <a:r>
              <a:rPr lang="pt-BR" dirty="0"/>
              <a:t>b) I. tropical atlântico – II. tropical – III. semiárido.   </a:t>
            </a:r>
          </a:p>
          <a:p>
            <a:pPr marL="0" indent="0">
              <a:buNone/>
            </a:pPr>
            <a:r>
              <a:rPr lang="pt-BR" dirty="0"/>
              <a:t>c) I. equatorial – II. semiárido – III. tropical atlântico.   </a:t>
            </a:r>
          </a:p>
          <a:p>
            <a:pPr marL="0" indent="0">
              <a:buNone/>
            </a:pPr>
            <a:r>
              <a:rPr lang="pt-BR" dirty="0"/>
              <a:t>d) I. tropical de altitude – II. semiárido – III. tropical.  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TEMPERATURA </a:t>
            </a:r>
            <a:r>
              <a:rPr lang="pt-BR" b="1" dirty="0"/>
              <a:t>  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  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Na linha que corta o gráfico temos as informações sobre temperatura. </a:t>
            </a:r>
          </a:p>
          <a:p>
            <a:pPr marL="0" indent="0" algn="just">
              <a:buNone/>
            </a:pPr>
            <a:r>
              <a:rPr lang="pt-BR" b="1" dirty="0"/>
              <a:t>Em primeiro lugar, identificamos o hemisfério, localizando verão e inverno.</a:t>
            </a:r>
          </a:p>
          <a:p>
            <a:pPr marL="0" indent="0" algn="just">
              <a:buNone/>
            </a:pPr>
            <a:r>
              <a:rPr lang="pt-BR" b="1" dirty="0"/>
              <a:t>Depois identificamos a média de temperatura, calculando a média entre a maior e a menor temperatura.</a:t>
            </a:r>
          </a:p>
          <a:p>
            <a:pPr marL="0" indent="0" algn="just">
              <a:buNone/>
            </a:pPr>
            <a:r>
              <a:rPr lang="pt-BR" b="1" dirty="0"/>
              <a:t>Calculamos a amplitude térmica, a variação da temperatura ao longo do ano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UMIDADE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Identificamos o período mais chuvoso. Calculamos a quantidade de chuva ao longo do ano e analisamos a distribuição da chuva pelos meses. Teremos a média pluviométrica.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07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CLASSIFICAÇÃO CLIMÁTICA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partir da escolha de critérios, podemos realizar classificações do clima. Escolhemos apresentar a mais utilizada.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Optamos </a:t>
            </a:r>
            <a:r>
              <a:rPr lang="pt-BR" dirty="0"/>
              <a:t>uma classificação adaptada do cientista estadunidense Arthur </a:t>
            </a:r>
            <a:r>
              <a:rPr lang="pt-BR" dirty="0" err="1"/>
              <a:t>Strähler</a:t>
            </a:r>
            <a:r>
              <a:rPr lang="pt-BR" dirty="0"/>
              <a:t>, pois seus critérios levam em consideração o processo e a dinâmica da circulação e atuação das massas de ar. Lembrando que no Brasil temos quatro massas quentes e apenas uma fria atuando no Brasil, a maioria delas contribuindo para o aumento da umidade.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9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5" name="Espaço Reservado para Conteúdo 4" descr="http://escolakids.uol.com.br/public/upload/image/tipos%20de%20clima%20no%20brasil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486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06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</a:rPr>
              <a:t>CLIMA EQUATORIAL </a:t>
            </a:r>
            <a:endParaRPr lang="pt-BR" sz="1600" dirty="0"/>
          </a:p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</a:rPr>
              <a:t>Área de ocorrência: </a:t>
            </a:r>
            <a:r>
              <a:rPr lang="pt-BR" sz="1600" b="1" dirty="0"/>
              <a:t>Região Amazônica: toda a região norte e parcela dos estados de Mato Grosso e Maranhão. É a Maior extensão de floresta quente e úmida do planeta</a:t>
            </a:r>
            <a:r>
              <a:rPr lang="pt-BR" sz="1600" b="1" dirty="0" smtClean="0"/>
              <a:t>.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</a:rPr>
              <a:t>Fatores atuantes: </a:t>
            </a:r>
            <a:r>
              <a:rPr lang="pt-BR" sz="1600" b="1" dirty="0"/>
              <a:t>baixa latitude, é cortada pela linha do Equador. Altitudes modestas de 0 a 200m. </a:t>
            </a:r>
            <a:r>
              <a:rPr lang="pt-BR" sz="1600" b="1" dirty="0" err="1"/>
              <a:t>Maritimidade</a:t>
            </a:r>
            <a:r>
              <a:rPr lang="pt-BR" sz="1600" b="1" dirty="0"/>
              <a:t> e forte influência da vegetação.</a:t>
            </a:r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>
                <a:solidFill>
                  <a:srgbClr val="0070C0"/>
                </a:solidFill>
              </a:rPr>
              <a:t>Dinâmica </a:t>
            </a:r>
            <a:r>
              <a:rPr lang="pt-BR" sz="1600" b="1" dirty="0">
                <a:solidFill>
                  <a:srgbClr val="0070C0"/>
                </a:solidFill>
              </a:rPr>
              <a:t>das Massas de Ar: </a:t>
            </a:r>
            <a:r>
              <a:rPr lang="pt-BR" sz="1600" b="1" dirty="0"/>
              <a:t>Massa Equatorial Continental com convergência dos ventos alísios. No inverno pode ocorrer instabilidades com a influência da massa polar.</a:t>
            </a:r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>
                <a:solidFill>
                  <a:srgbClr val="0070C0"/>
                </a:solidFill>
              </a:rPr>
              <a:t>Características </a:t>
            </a:r>
            <a:r>
              <a:rPr lang="pt-BR" sz="1600" b="1" dirty="0">
                <a:solidFill>
                  <a:srgbClr val="0070C0"/>
                </a:solidFill>
              </a:rPr>
              <a:t>de Temperatura: </a:t>
            </a:r>
            <a:r>
              <a:rPr lang="pt-BR" sz="1600" b="1" dirty="0"/>
              <a:t>Elevadas, variando entre 24º e 27ºC com baixa amplitude térmica ao longo do ano, poucas vezes ultrapassa os 3ºC, justificada pela presença da floresta/evapotranspiração.</a:t>
            </a:r>
          </a:p>
          <a:p>
            <a:pPr marL="0" indent="0">
              <a:buNone/>
            </a:pPr>
            <a:endParaRPr lang="pt-BR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rgbClr val="0070C0"/>
                </a:solidFill>
              </a:rPr>
              <a:t>Características </a:t>
            </a:r>
            <a:r>
              <a:rPr lang="pt-BR" sz="1600" b="1" dirty="0">
                <a:solidFill>
                  <a:srgbClr val="0070C0"/>
                </a:solidFill>
              </a:rPr>
              <a:t>de Umidade: </a:t>
            </a:r>
            <a:r>
              <a:rPr lang="pt-BR" sz="1600" b="1" dirty="0"/>
              <a:t>Alta, no mínimo 2500 mm anuais. Chuvas em grande quantidade, predomínio de chuvas de convecção, pois o ar úmido da floresta eleva-se e condensa-se por causa das elevadas temperaturas</a:t>
            </a:r>
            <a:r>
              <a:rPr lang="pt-BR" sz="1600" b="1" dirty="0" smtClean="0"/>
              <a:t>.</a:t>
            </a:r>
          </a:p>
          <a:p>
            <a:pPr marL="0" indent="0">
              <a:buNone/>
            </a:pPr>
            <a:endParaRPr lang="pt-BR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</a:rPr>
              <a:t>Visão ampla: </a:t>
            </a:r>
            <a:r>
              <a:rPr lang="pt-BR" sz="1600" b="1" dirty="0">
                <a:solidFill>
                  <a:srgbClr val="FF0000"/>
                </a:solidFill>
              </a:rPr>
              <a:t>Clima quente e úmido com pequena amplitude térmica.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85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5" name="Espaço Reservado para Conteúdo 4" descr="Resultado de imagem para TIPOS CLIMÁTICOS NO BRASI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CLIMA LITORÂNEO ÚMIDO ou TROPICAL ATLÂNTICO</a:t>
            </a: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Área de ocorrência: </a:t>
            </a:r>
            <a:r>
              <a:rPr lang="pt-BR" dirty="0"/>
              <a:t>Faixa litorânea do Rio Grande do Norte ao Paraná.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Fatores atuantes: </a:t>
            </a:r>
            <a:r>
              <a:rPr lang="pt-BR" dirty="0"/>
              <a:t>latitude,</a:t>
            </a:r>
            <a:r>
              <a:rPr lang="pt-BR" b="1" dirty="0"/>
              <a:t> </a:t>
            </a:r>
            <a:r>
              <a:rPr lang="pt-BR" dirty="0" err="1"/>
              <a:t>maritimidade</a:t>
            </a:r>
            <a:r>
              <a:rPr lang="pt-BR" dirty="0"/>
              <a:t>, altitude e distribuição do relevo.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Dinâmica das Massas de Ar: </a:t>
            </a:r>
            <a:r>
              <a:rPr lang="pt-BR" dirty="0"/>
              <a:t>Ação constante da </a:t>
            </a:r>
            <a:r>
              <a:rPr lang="pt-BR" dirty="0" err="1"/>
              <a:t>mTa</a:t>
            </a:r>
            <a:r>
              <a:rPr lang="pt-BR" dirty="0"/>
              <a:t>. O encontro da </a:t>
            </a:r>
            <a:r>
              <a:rPr lang="pt-BR" dirty="0" err="1"/>
              <a:t>mTa</a:t>
            </a:r>
            <a:r>
              <a:rPr lang="pt-BR" dirty="0"/>
              <a:t> com áreas elevadas do relevo, como o planalto da Borborema, no Nordeste, e a serra da Mantiqueira no Sudeste provocam chuvas orográficas. O encontro com a </a:t>
            </a:r>
            <a:r>
              <a:rPr lang="pt-BR" dirty="0" err="1"/>
              <a:t>mPa</a:t>
            </a:r>
            <a:r>
              <a:rPr lang="pt-BR" dirty="0"/>
              <a:t> provoca chuvas frontais.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Temperatura: </a:t>
            </a:r>
            <a:r>
              <a:rPr lang="pt-BR" dirty="0"/>
              <a:t>Elevada, em torno de 25ºC. No verão são mais elevadas e no inverno amenas.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Características de Umidade: </a:t>
            </a:r>
            <a:r>
              <a:rPr lang="pt-BR" dirty="0"/>
              <a:t>Elevada com chuvas bem distribuídas. No verão concentram-se nas regiões sul e sudeste. Destaque para o inverno que concentra chuvas no Nordeste, chegada da </a:t>
            </a:r>
            <a:r>
              <a:rPr lang="pt-BR" dirty="0" err="1"/>
              <a:t>mPa</a:t>
            </a:r>
            <a:r>
              <a:rPr lang="pt-BR" dirty="0"/>
              <a:t>. O índice pluviométrico varia de 1500 mm a 2000 mm durante o ano.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Visão ampla: </a:t>
            </a:r>
            <a:r>
              <a:rPr lang="pt-BR" b="1" dirty="0">
                <a:solidFill>
                  <a:srgbClr val="FF0000"/>
                </a:solidFill>
              </a:rPr>
              <a:t>clima quente e úmido, semelhante ao da Amazônia, porém com uma amplitude térmica maior. Na maior parte do ano, predomina a influência da massa Tropical Atlântica, enquanto, no inverno, a massa polar atlântica avança e provoca a diminuição rápida das temperaturas, sobretudo nas faixas mais ao sul.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16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Tipos Climáticos Brasil</a:t>
            </a:r>
            <a:endParaRPr lang="pt-BR" dirty="0"/>
          </a:p>
        </p:txBody>
      </p:sp>
      <p:pic>
        <p:nvPicPr>
          <p:cNvPr id="5" name="Espaço Reservado para Conteúdo 4" descr="Resultado de imagem para climograma da cidade de Recif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912767" cy="46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863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1451</Words>
  <Application>Microsoft Office PowerPoint</Application>
  <PresentationFormat>Apresentação na tela (4:3)</PresentationFormat>
  <Paragraphs>178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Tipos Climáticos Brasil</vt:lpstr>
      <vt:lpstr>EXERCÍCIOS</vt:lpstr>
      <vt:lpstr>EXERCÍCIOS</vt:lpstr>
      <vt:lpstr>EXERCÍCIOS</vt:lpstr>
      <vt:lpstr>EXERCÍCIOS</vt:lpstr>
      <vt:lpstr>EXERCÍCIOS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Climáticos Brasil</dc:title>
  <dc:creator>pc</dc:creator>
  <cp:lastModifiedBy>pc</cp:lastModifiedBy>
  <cp:revision>9</cp:revision>
  <dcterms:created xsi:type="dcterms:W3CDTF">2018-04-04T08:41:37Z</dcterms:created>
  <dcterms:modified xsi:type="dcterms:W3CDTF">2018-04-04T09:32:17Z</dcterms:modified>
</cp:coreProperties>
</file>