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79" r:id="rId6"/>
    <p:sldId id="264" r:id="rId7"/>
    <p:sldId id="280" r:id="rId8"/>
    <p:sldId id="281" r:id="rId9"/>
    <p:sldId id="265" r:id="rId10"/>
    <p:sldId id="268" r:id="rId11"/>
    <p:sldId id="266" r:id="rId12"/>
    <p:sldId id="269" r:id="rId13"/>
    <p:sldId id="267" r:id="rId14"/>
    <p:sldId id="282" r:id="rId15"/>
    <p:sldId id="283" r:id="rId16"/>
    <p:sldId id="287" r:id="rId17"/>
    <p:sldId id="284" r:id="rId18"/>
    <p:sldId id="285" r:id="rId19"/>
    <p:sldId id="286" r:id="rId20"/>
    <p:sldId id="260" r:id="rId21"/>
    <p:sldId id="261" r:id="rId22"/>
    <p:sldId id="262" r:id="rId23"/>
    <p:sldId id="263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38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52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6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60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11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1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67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05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91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27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E8FE-5B2C-4AED-AA08-BC357223DFAF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628D-8136-46FA-93CF-8C5669B70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01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coladaweb.com/biologia/reinos/planct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72808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5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7344815" cy="49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040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62861"/>
            <a:ext cx="6480720" cy="482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04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9786"/>
            <a:ext cx="8229600" cy="505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790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7"/>
            <a:ext cx="6696744" cy="47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127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Importância dos oceanos e mares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Os </a:t>
            </a:r>
            <a:r>
              <a:rPr lang="pt-BR" b="1" dirty="0"/>
              <a:t>oceanos, com todos os seus braços e extensões (os mares), também funcionam como um rim perfeito, filtrando e purificando poluentes de toda natureza, seja depositando-os no fundo, ou transformando-os em vida quando digeridos por uma das muitas criaturas marinhas existentes. Criaturas de variáveis formas e tamanhos (desde </a:t>
            </a:r>
            <a:r>
              <a:rPr lang="pt-BR" b="1" dirty="0">
                <a:hlinkClick r:id="rId2"/>
              </a:rPr>
              <a:t>plânctons</a:t>
            </a:r>
            <a:r>
              <a:rPr lang="pt-BR" b="1" dirty="0"/>
              <a:t> até baleias) capazes de digerir qualquer coisa, independentemente do sabor e de seu valor nutritivo.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O </a:t>
            </a:r>
            <a:r>
              <a:rPr lang="pt-BR" b="1" dirty="0"/>
              <a:t>consumo de dióxido de carbono pelos </a:t>
            </a:r>
            <a:r>
              <a:rPr lang="pt-BR" b="1" dirty="0" err="1"/>
              <a:t>fitoplânctons</a:t>
            </a:r>
            <a:r>
              <a:rPr lang="pt-BR" b="1" dirty="0"/>
              <a:t> durante o processo da fotossíntese é fator fundamental para a compreensão do papel dos oceanos no ciclo global do carbono. O CO</a:t>
            </a:r>
            <a:r>
              <a:rPr lang="pt-BR" b="1" baseline="-25000" dirty="0"/>
              <a:t>2</a:t>
            </a:r>
            <a:r>
              <a:rPr lang="pt-BR" b="1" dirty="0"/>
              <a:t> (dióxido de carbono) é o gás mais abundante entre os gases que contribuem com o efeito estufa, sendo responsável por mais de 50% deste. Aproximadamente 96% de todo CO2 liberado na atmosfera tem origem natural, e os 4% restantes são produzidos pelo homem, a maioria, por queima de combustíveis fósseis e conversão do uso da terra. (desflorestamento e degradação do solo).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82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Além de garantir condições para o suporte da vida em todo o planeta, os oceanos também são de importância vital aos seres humanos, do ponto de vista biológico, social e econômico. Cerca de 60% de toda população mundial vive na zona costeira, isto é, aproximadamente 3 bilhões de pessoas. As águas costeiras e oceânicas são regiões de alta produtividade primária (</a:t>
            </a:r>
            <a:r>
              <a:rPr lang="pt-BR" dirty="0" err="1"/>
              <a:t>fitoplânctons</a:t>
            </a:r>
            <a:r>
              <a:rPr lang="pt-BR" dirty="0"/>
              <a:t>) e, respondem por cerca de 90% das reservas de pescado do mundo. Delas, obtemos o oxigênio que respiramos, sal, água (dessalinização), peles, pérolas, alimentos (cerca de 90 milhões de toneladas de peixes e moluscos todos os anos), etc. Das ondas, correntes e marés, produzimos energia; do seu subsolo, extraímos minerais e óleo; e por fim, os ambientes marinhos nos propiciam fontes de turismo e lazer.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42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73</a:t>
            </a:r>
            <a:r>
              <a:rPr lang="pt-BR" dirty="0"/>
              <a:t>% dos peixes em zona do Oceano Atlântico ingerem </a:t>
            </a:r>
            <a:r>
              <a:rPr lang="pt-BR" dirty="0" err="1"/>
              <a:t>microplásticos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470748" cy="364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33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5" y="1484784"/>
            <a:ext cx="7762195" cy="522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97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1400" b="1" dirty="0">
                <a:solidFill>
                  <a:srgbClr val="0070C0"/>
                </a:solidFill>
              </a:rPr>
              <a:t>Principais características das águas </a:t>
            </a:r>
            <a:r>
              <a:rPr lang="pt-BR" sz="1400" b="1" dirty="0" smtClean="0">
                <a:solidFill>
                  <a:srgbClr val="0070C0"/>
                </a:solidFill>
              </a:rPr>
              <a:t>subterrâneas</a:t>
            </a:r>
          </a:p>
          <a:p>
            <a:pPr marL="0" indent="0" fontAlgn="base">
              <a:buNone/>
            </a:pPr>
            <a:endParaRPr lang="pt-BR" sz="1400" b="1" dirty="0"/>
          </a:p>
          <a:p>
            <a:pPr marL="0" indent="0" algn="just" fontAlgn="base">
              <a:buNone/>
            </a:pPr>
            <a:r>
              <a:rPr lang="pt-BR" sz="1600" dirty="0"/>
              <a:t>Vale lembrar que mesmo as águas que passam pelo processo de hidrografia subterrânea também cumprem com todas as etapas do ciclo hidrológico, já que parte de sua água é precipitada.</a:t>
            </a:r>
          </a:p>
          <a:p>
            <a:pPr marL="0" indent="0" algn="just" fontAlgn="base">
              <a:buNone/>
            </a:pPr>
            <a:r>
              <a:rPr lang="pt-BR" sz="1600" dirty="0"/>
              <a:t>Assim que a precipitação ocorre, uma boa parte das águas que chega até o solo passa por um processo de infiltração, chegando até o interior do solo. E isso pode acontecer por diferentes fatores, sendo eles:</a:t>
            </a:r>
          </a:p>
          <a:p>
            <a:pPr marL="0" indent="0" algn="just" fontAlgn="base">
              <a:buNone/>
            </a:pPr>
            <a:endParaRPr lang="pt-BR" sz="1600" dirty="0" smtClean="0"/>
          </a:p>
          <a:p>
            <a:pPr marL="0" indent="0" algn="just" fontAlgn="base">
              <a:buNone/>
            </a:pPr>
            <a:r>
              <a:rPr lang="pt-BR" sz="1600" dirty="0" smtClean="0"/>
              <a:t>• </a:t>
            </a:r>
            <a:r>
              <a:rPr lang="pt-BR" sz="1600" dirty="0"/>
              <a:t>Porosidade do subsolo – a argila, quando marca presença no solo, toda a permeabilidade do mesmo muito menor. Isso faz com que a infiltração ocorra em uma intensidade muito menor;</a:t>
            </a:r>
          </a:p>
          <a:p>
            <a:pPr marL="0" indent="0" algn="just" fontAlgn="base">
              <a:buNone/>
            </a:pPr>
            <a:endParaRPr lang="pt-BR" sz="1600" dirty="0" smtClean="0"/>
          </a:p>
          <a:p>
            <a:pPr marL="0" indent="0" algn="just" fontAlgn="base">
              <a:buNone/>
            </a:pPr>
            <a:r>
              <a:rPr lang="pt-BR" sz="1600" dirty="0" smtClean="0"/>
              <a:t>• </a:t>
            </a:r>
            <a:r>
              <a:rPr lang="pt-BR" sz="1600" dirty="0"/>
              <a:t>Cobertura vegetal – quando o solo em que há água subterrânea é coberto por vegetação, ela se torna muito mais permeável do que quando em relação com um solo desmatado</a:t>
            </a:r>
            <a:r>
              <a:rPr lang="pt-BR" sz="1600" dirty="0" smtClean="0"/>
              <a:t>;</a:t>
            </a:r>
          </a:p>
          <a:p>
            <a:pPr marL="0" indent="0" algn="just" fontAlgn="base">
              <a:buNone/>
            </a:pPr>
            <a:endParaRPr lang="pt-BR" sz="1600" dirty="0"/>
          </a:p>
          <a:p>
            <a:pPr marL="0" indent="0" algn="just" fontAlgn="base">
              <a:buNone/>
            </a:pPr>
            <a:r>
              <a:rPr lang="pt-BR" sz="1600" dirty="0"/>
              <a:t>• Inclinação do terreno – neste caso, as regiões mais acentuadas fazem com que a água possa correr muito mais rápida, diminuindo mais uma vez a possibilidade de infiltração</a:t>
            </a:r>
            <a:r>
              <a:rPr lang="pt-BR" sz="1600" dirty="0" smtClean="0"/>
              <a:t>;</a:t>
            </a:r>
          </a:p>
          <a:p>
            <a:pPr marL="0" indent="0" algn="just" fontAlgn="base">
              <a:buNone/>
            </a:pPr>
            <a:endParaRPr lang="pt-BR" sz="1600" dirty="0"/>
          </a:p>
          <a:p>
            <a:pPr marL="0" indent="0" algn="just" fontAlgn="base">
              <a:buNone/>
            </a:pPr>
            <a:r>
              <a:rPr lang="pt-BR" sz="1600" dirty="0"/>
              <a:t>• Variações nos tipos de chuva: as chuvas mais finas, mesmo que sejam mais demoradas, tendem a demorar mais para chegarem até o subsolo. Por outro lado, as chuvas fortes e mais intensas se infiltram rapidamente no espaço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7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pt-BR" dirty="0"/>
              <a:t>Existem ainda duas formas de identificação das águas subterrâneas – a primeira é quando ela está espalhada em zonas não saturadas, como solo, rochas ou ar. Já a segunda é a zona saturada, em que a água é composta em quantias muito maiores, formando algo muito similar a um rio subterrâneo.</a:t>
            </a:r>
          </a:p>
          <a:p>
            <a:pPr marL="0" indent="0" algn="just" fontAlgn="base">
              <a:buNone/>
            </a:pPr>
            <a:r>
              <a:rPr lang="pt-BR" dirty="0"/>
              <a:t>E dentro dessa própria classificação há também dois tipos de águas subterrâneas:</a:t>
            </a:r>
          </a:p>
          <a:p>
            <a:pPr marL="0" indent="0" algn="just" fontAlgn="base">
              <a:buNone/>
            </a:pPr>
            <a:endParaRPr lang="pt-BR" dirty="0"/>
          </a:p>
          <a:p>
            <a:pPr marL="0" indent="0" algn="just" fontAlgn="base">
              <a:buNone/>
            </a:pPr>
            <a:r>
              <a:rPr lang="pt-BR" dirty="0"/>
              <a:t>1. Freático – localizado na área não saturada, essas águas ficam bem perto da superfície, e por isso, são contaminadas com maior frequência.</a:t>
            </a:r>
          </a:p>
          <a:p>
            <a:pPr marL="514350" indent="-514350" algn="just" fontAlgn="base">
              <a:buAutoNum type="arabicPeriod"/>
            </a:pPr>
            <a:endParaRPr lang="pt-BR" dirty="0"/>
          </a:p>
          <a:p>
            <a:pPr marL="0" indent="0" algn="just" fontAlgn="base">
              <a:buNone/>
            </a:pPr>
            <a:r>
              <a:rPr lang="pt-BR" dirty="0"/>
              <a:t>2. Artesiano – se encontra na zona não saturada e, por estar mais afastado da região da superfície, não passa pelo processo de contaminação – esse é o tipo de água subterrânea utilizada pelos poços artesianos, por exemplo.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10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65679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82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00200"/>
            <a:ext cx="7200800" cy="496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76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6173"/>
            <a:ext cx="6408711" cy="51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73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900"/>
            <a:ext cx="7128792" cy="511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1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632848" cy="491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0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056784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6293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344815" cy="48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77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00200"/>
            <a:ext cx="7344816" cy="507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402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00200"/>
            <a:ext cx="7344816" cy="507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824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0" y="1600200"/>
            <a:ext cx="6686567" cy="502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58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00200"/>
            <a:ext cx="7344816" cy="501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78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7200799" cy="490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649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4075"/>
            <a:ext cx="7200800" cy="445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285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3731"/>
            <a:ext cx="7632848" cy="51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416823" cy="502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3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m relacionad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4076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23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7" y="1655255"/>
            <a:ext cx="7689125" cy="436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20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Água e Economia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água desempenha um papel importante na economia mundial, </a:t>
            </a:r>
            <a:r>
              <a:rPr lang="pt-BR" dirty="0" smtClean="0"/>
              <a:t>já </a:t>
            </a:r>
            <a:r>
              <a:rPr lang="pt-BR" dirty="0"/>
              <a:t>que ela funciona como um solvente para uma grande variedade de substâncias químicas, além de facilitar a refrigeração industrial e o transporte. Cerca de 70% da água doce do mundo é consumida pela agricultura.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Por ter reservas limitadas no planeta, a água doce tem valor econômico e cada vez mais vem sendo explorada pelos empresários. A conta deles é bastante simples: como a população do mundo cresce velozmente e os 0,7% da água disponível ao homem na terra é pouco para tanta gente, daí o lucro é certo e grande para quem se tornar dono dessa fonte. É como ser dono de uma máquina de imprimir dinheiro.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8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1.bp.blogspot.com/-0P47TWf9-X0/Tm4q2-qbMiI/AAAAAAAAAAk/bJdEHTQAlGY/s1600/GRAFICO+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92887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98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4" y="1797675"/>
            <a:ext cx="7706489" cy="470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/>
              <a:t>HIDROSFERA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0776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754</Words>
  <Application>Microsoft Office PowerPoint</Application>
  <PresentationFormat>Apresentação na tela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  <vt:lpstr>HIDROSFERA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HIDROSFERA</dc:title>
  <dc:creator>pc</dc:creator>
  <cp:lastModifiedBy>pc</cp:lastModifiedBy>
  <cp:revision>16</cp:revision>
  <dcterms:created xsi:type="dcterms:W3CDTF">2018-04-05T08:41:54Z</dcterms:created>
  <dcterms:modified xsi:type="dcterms:W3CDTF">2018-04-10T15:38:11Z</dcterms:modified>
</cp:coreProperties>
</file>